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277" r:id="rId2"/>
    <p:sldId id="268" r:id="rId3"/>
    <p:sldId id="278" r:id="rId4"/>
    <p:sldId id="285" r:id="rId5"/>
    <p:sldId id="286" r:id="rId6"/>
    <p:sldId id="287" r:id="rId7"/>
    <p:sldId id="279" r:id="rId8"/>
    <p:sldId id="280" r:id="rId9"/>
    <p:sldId id="271" r:id="rId10"/>
    <p:sldId id="281" r:id="rId11"/>
    <p:sldId id="272" r:id="rId12"/>
    <p:sldId id="283" r:id="rId13"/>
    <p:sldId id="284" r:id="rId14"/>
    <p:sldId id="282" r:id="rId15"/>
    <p:sldId id="270" r:id="rId16"/>
    <p:sldId id="276" r:id="rId1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1B04ABC-F49B-9D49-AD68-6D9A9059891D}">
          <p14:sldIdLst>
            <p14:sldId id="277"/>
            <p14:sldId id="268"/>
            <p14:sldId id="278"/>
            <p14:sldId id="285"/>
            <p14:sldId id="286"/>
            <p14:sldId id="287"/>
            <p14:sldId id="279"/>
            <p14:sldId id="280"/>
            <p14:sldId id="271"/>
            <p14:sldId id="281"/>
            <p14:sldId id="272"/>
            <p14:sldId id="283"/>
            <p14:sldId id="284"/>
          </p14:sldIdLst>
        </p14:section>
        <p14:section name="Untitled Section" id="{35542D88-5274-4946-AED5-A136C690C6D3}">
          <p14:sldIdLst>
            <p14:sldId id="282"/>
            <p14:sldId id="270"/>
            <p14:sldId id="27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7C8"/>
    <a:srgbClr val="002D72"/>
    <a:srgbClr val="00A9EF"/>
    <a:srgbClr val="FFDC00"/>
    <a:srgbClr val="004C9B"/>
    <a:srgbClr val="5BC2F4"/>
    <a:srgbClr val="FFEE00"/>
    <a:srgbClr val="861734"/>
    <a:srgbClr val="44A9A6"/>
    <a:srgbClr val="FCA2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831" autoAdjust="0"/>
    <p:restoredTop sz="81477" autoAdjust="0"/>
  </p:normalViewPr>
  <p:slideViewPr>
    <p:cSldViewPr snapToGrid="0">
      <p:cViewPr varScale="1">
        <p:scale>
          <a:sx n="90" d="100"/>
          <a:sy n="90" d="100"/>
        </p:scale>
        <p:origin x="2088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27D47C-56AB-D640-9B17-AAED43BB044D}" type="datetime1">
              <a:rPr lang="en-CA" smtClean="0"/>
              <a:pPr/>
              <a:t>07/04/2023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E487DC-B16F-864E-8478-5A3841A8E72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23152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20886C-4F01-C94F-A2D6-4788DD63E257}" type="datetime1">
              <a:rPr lang="en-CA" smtClean="0"/>
              <a:pPr/>
              <a:t>07/04/2023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338372-CF29-40A2-B068-973AB56E9997}" type="slidenum">
              <a:rPr lang="en-CA" smtClean="0"/>
              <a:pPr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5915149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Imbalanced learn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sklearn.model_selection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and 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feature.selection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338372-CF29-40A2-B068-973AB56E9997}" type="slidenum">
              <a:rPr lang="en-CA" smtClean="0"/>
              <a:pPr/>
              <a:t>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050505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Accuracy (TN + TP/</a:t>
            </a:r>
            <a:r>
              <a:rPr lang="en-CA" dirty="0" err="1"/>
              <a:t>TN+FP+TP+FN</a:t>
            </a:r>
            <a:r>
              <a:rPr lang="en-CA" dirty="0"/>
              <a:t>) is not a good measure if the dataset is unbalanced. Precision (TP/</a:t>
            </a:r>
            <a:r>
              <a:rPr lang="en-CA" dirty="0" err="1"/>
              <a:t>TP+FP</a:t>
            </a:r>
            <a:r>
              <a:rPr lang="en-CA" dirty="0"/>
              <a:t>) ideally should be 1 when TP =1 and FP=0.  </a:t>
            </a:r>
            <a:r>
              <a:rPr lang="en-CA" dirty="0" err="1"/>
              <a:t>Recal</a:t>
            </a:r>
            <a:r>
              <a:rPr lang="en-CA" dirty="0"/>
              <a:t> (TP/</a:t>
            </a:r>
            <a:r>
              <a:rPr lang="en-CA" dirty="0" err="1"/>
              <a:t>TP+TN</a:t>
            </a:r>
            <a:r>
              <a:rPr lang="en-CA" dirty="0"/>
              <a:t>) should ideally be 1 when TP=1 and TN=0. </a:t>
            </a:r>
            <a:r>
              <a:rPr lang="en-CA" dirty="0" err="1"/>
              <a:t>F1</a:t>
            </a:r>
            <a:r>
              <a:rPr lang="en-CA" dirty="0"/>
              <a:t> = 2*Precision*Recall/</a:t>
            </a:r>
            <a:r>
              <a:rPr lang="en-CA" dirty="0" err="1"/>
              <a:t>Precision+Recall</a:t>
            </a:r>
            <a:r>
              <a:rPr lang="en-CA" dirty="0"/>
              <a:t>. </a:t>
            </a:r>
            <a:r>
              <a:rPr lang="en-CA" dirty="0" err="1"/>
              <a:t>F1</a:t>
            </a:r>
            <a:r>
              <a:rPr lang="en-CA" dirty="0"/>
              <a:t> becomes one if precision and recall are 1. </a:t>
            </a:r>
          </a:p>
          <a:p>
            <a:endParaRPr lang="en-CA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dirty="0">
                <a:cs typeface="Times New Roman" panose="02020603050405020304" pitchFamily="18" charset="0"/>
              </a:rPr>
              <a:t>Models were better at predicting businesses that survived rather than failed, even after SMOTE overfitting techniques were applied. </a:t>
            </a:r>
            <a:r>
              <a:rPr lang="en-CA" sz="1200" dirty="0" err="1">
                <a:cs typeface="Times New Roman" panose="02020603050405020304" pitchFamily="18" charset="0"/>
              </a:rPr>
              <a:t>SMOTENC</a:t>
            </a:r>
            <a:r>
              <a:rPr lang="en-CA" sz="1200" dirty="0">
                <a:cs typeface="Times New Roman" panose="02020603050405020304" pitchFamily="18" charset="0"/>
              </a:rPr>
              <a:t> had the best overall results as it used a balanced data set.  Decision Tree was faster and performed better than Naïve Bayes.</a:t>
            </a:r>
            <a:endParaRPr lang="en-CA" sz="12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338372-CF29-40A2-B068-973AB56E9997}" type="slidenum">
              <a:rPr lang="en-CA" smtClean="0"/>
              <a:pPr/>
              <a:t>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380125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Industries before the pandemic were similar and experienced year over year increases</a:t>
            </a:r>
          </a:p>
          <a:p>
            <a:endParaRPr lang="en-CA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dirty="0"/>
              <a:t>Industries that fared the worst between 2019 and 2021 were </a:t>
            </a:r>
            <a:r>
              <a:rPr lang="en-CA" sz="1200" b="1" dirty="0"/>
              <a:t>Wholesale Trade</a:t>
            </a:r>
            <a:r>
              <a:rPr lang="en-CA" sz="1200" dirty="0"/>
              <a:t>, </a:t>
            </a:r>
            <a:r>
              <a:rPr lang="en-CA" sz="1200" b="1" dirty="0"/>
              <a:t>Manufacturing</a:t>
            </a:r>
            <a:r>
              <a:rPr lang="en-CA" sz="1200" dirty="0"/>
              <a:t> and </a:t>
            </a:r>
            <a:r>
              <a:rPr lang="en-CA" sz="1200" b="1" dirty="0"/>
              <a:t>Professional, Scientific and Technical Services</a:t>
            </a:r>
            <a:r>
              <a:rPr lang="en-CA" sz="1200" dirty="0"/>
              <a:t>.  </a:t>
            </a:r>
            <a:r>
              <a:rPr lang="en-CA" sz="1200" b="1" dirty="0"/>
              <a:t>Retail Trade </a:t>
            </a:r>
            <a:r>
              <a:rPr lang="en-CA" sz="1200" dirty="0"/>
              <a:t>was third if we looked a sheer number of business closures rather than percentage drop. Industries which survived best were </a:t>
            </a:r>
            <a:r>
              <a:rPr lang="en-CA" sz="1200" b="1" dirty="0"/>
              <a:t>Primary Industry</a:t>
            </a:r>
            <a:r>
              <a:rPr lang="en-CA" sz="1200" dirty="0"/>
              <a:t>, </a:t>
            </a:r>
            <a:r>
              <a:rPr lang="en-CA" sz="1200" b="1" dirty="0"/>
              <a:t>Utilities </a:t>
            </a:r>
            <a:r>
              <a:rPr lang="en-CA" sz="1200" dirty="0"/>
              <a:t>and </a:t>
            </a:r>
            <a:r>
              <a:rPr lang="en-CA" sz="1200" b="1" dirty="0"/>
              <a:t>Health Care and Social Assistance</a:t>
            </a:r>
            <a:r>
              <a:rPr lang="en-CA" sz="1200" dirty="0"/>
              <a:t>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338372-CF29-40A2-B068-973AB56E9997}" type="slidenum">
              <a:rPr lang="en-CA" smtClean="0"/>
              <a:pPr/>
              <a:t>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396329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Businesses sizes that fared the worst were </a:t>
            </a:r>
            <a:r>
              <a:rPr lang="en-CA" sz="1200" b="1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1-4, 10-19 </a:t>
            </a:r>
            <a:r>
              <a:rPr lang="en-CA" sz="12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CA" sz="1200" b="1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5-9</a:t>
            </a:r>
            <a:r>
              <a:rPr lang="en-CA" sz="12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. Though if we look at sheer number of closures then</a:t>
            </a:r>
            <a:r>
              <a:rPr lang="en-CA" sz="1200" b="1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10-19 </a:t>
            </a:r>
            <a:r>
              <a:rPr lang="en-CA" sz="12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comes in third place instead. </a:t>
            </a:r>
            <a:r>
              <a:rPr lang="en-CA" sz="1200" dirty="0"/>
              <a:t>Businesses that </a:t>
            </a:r>
            <a:r>
              <a:rPr lang="en-CA" sz="12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survived best</a:t>
            </a:r>
            <a:r>
              <a:rPr lang="en-CA" sz="1200" b="1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CA" sz="12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were </a:t>
            </a:r>
            <a:r>
              <a:rPr lang="en-CA" sz="1200" b="1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1000+ employees</a:t>
            </a:r>
            <a:r>
              <a:rPr lang="en-CA" sz="12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CA" sz="1200" b="1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300-499 </a:t>
            </a:r>
            <a:r>
              <a:rPr lang="en-CA" sz="12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en-CA" sz="1200" b="1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500-999</a:t>
            </a:r>
            <a:r>
              <a:rPr lang="en-CA" sz="12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338372-CF29-40A2-B068-973AB56E9997}" type="slidenum">
              <a:rPr lang="en-CA" smtClean="0"/>
              <a:pPr/>
              <a:t>10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568521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dirty="0">
                <a:cs typeface="Times New Roman" panose="02020603050405020304" pitchFamily="18" charset="0"/>
              </a:rPr>
              <a:t>Age of business was related to survival. From </a:t>
            </a:r>
            <a:r>
              <a:rPr lang="en-CA" sz="12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worst to best, in order, were </a:t>
            </a:r>
            <a:r>
              <a:rPr lang="en-CA" sz="1200" b="1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4 years old (-1681)</a:t>
            </a:r>
            <a:r>
              <a:rPr lang="en-CA" sz="12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CA" sz="1200" b="1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2 years old (-378)</a:t>
            </a:r>
            <a:r>
              <a:rPr lang="en-CA" sz="12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CA" sz="1200" b="1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1 years old (-347) </a:t>
            </a:r>
            <a:r>
              <a:rPr lang="en-CA" sz="12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CA" sz="1200" b="1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3 years old (-308)</a:t>
            </a:r>
            <a:r>
              <a:rPr lang="en-CA" sz="12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CA" sz="12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CA" sz="1200" dirty="0">
                <a:cs typeface="Times New Roman" panose="02020603050405020304" pitchFamily="18" charset="0"/>
              </a:rPr>
              <a:t>Older businesses that were listed in the Directory the longest were most likely to close.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338372-CF29-40A2-B068-973AB56E9997}" type="slidenum">
              <a:rPr lang="en-CA" smtClean="0"/>
              <a:pPr/>
              <a:t>11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125365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Health Care and Social Assistance was popular after 2019.  Retail Trade was popular before.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338372-CF29-40A2-B068-973AB56E9997}" type="slidenum">
              <a:rPr lang="en-CA" smtClean="0"/>
              <a:pPr/>
              <a:t>12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883012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1">
    <p:bg bwMode="auto"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711803" y="588362"/>
            <a:ext cx="7117676" cy="2988919"/>
          </a:xfrm>
        </p:spPr>
        <p:txBody>
          <a:bodyPr>
            <a:noAutofit/>
          </a:bodyPr>
          <a:lstStyle>
            <a:lvl1pPr indent="0">
              <a:lnSpc>
                <a:spcPts val="5100"/>
              </a:lnSpc>
              <a:defRPr sz="4800" cap="none"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Click to add the document title</a:t>
            </a:r>
            <a:endParaRPr lang="en-CA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711803" y="3584814"/>
            <a:ext cx="7117676" cy="1151416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3200" cap="none" baseline="0">
                <a:solidFill>
                  <a:srgbClr val="000000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6534564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3644716" y="4237089"/>
            <a:ext cx="4947741" cy="1525083"/>
          </a:xfrm>
        </p:spPr>
        <p:txBody>
          <a:bodyPr>
            <a:noAutofit/>
          </a:bodyPr>
          <a:lstStyle>
            <a:lvl1pPr indent="0">
              <a:lnSpc>
                <a:spcPts val="5100"/>
              </a:lnSpc>
              <a:defRPr sz="4800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the document title</a:t>
            </a:r>
            <a:endParaRPr lang="en-CA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644716" y="5859440"/>
            <a:ext cx="2146484" cy="536167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3200" cap="none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</a:t>
            </a:r>
            <a:endParaRPr lang="en-CA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1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cap="none" baseline="0"/>
            </a:lvl1pPr>
          </a:lstStyle>
          <a:p>
            <a:r>
              <a:rPr lang="en-US" dirty="0"/>
              <a:t>Click to add title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chemeClr val="tx1"/>
              </a:buClr>
              <a:defRPr/>
            </a:lvl1pPr>
            <a:lvl2pPr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Date Placeholder 4"/>
          <p:cNvSpPr>
            <a:spLocks noGrp="1"/>
          </p:cNvSpPr>
          <p:nvPr>
            <p:ph type="dt" sz="half" idx="2"/>
          </p:nvPr>
        </p:nvSpPr>
        <p:spPr>
          <a:xfrm>
            <a:off x="6275910" y="6155267"/>
            <a:ext cx="20722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321D2AE1-B685-45A1-8C17-19D6BB8C161E}" type="datetime4">
              <a:rPr lang="en-US" smtClean="0"/>
              <a:t>April 7, 2023</a:t>
            </a:fld>
            <a:r>
              <a:rPr lang="en-CA"/>
              <a:t>     </a:t>
            </a:r>
            <a:r>
              <a:rPr lang="en-CA" dirty="0"/>
              <a:t>|</a:t>
            </a:r>
            <a:endParaRPr lang="en-US" dirty="0"/>
          </a:p>
        </p:txBody>
      </p:sp>
      <p:sp>
        <p:nvSpPr>
          <p:cNvPr id="11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8128000" y="6155267"/>
            <a:ext cx="6752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/>
                </a:solidFill>
              </a:defRPr>
            </a:lvl1pPr>
          </a:lstStyle>
          <a:p>
            <a:fld id="{E1497D35-93D5-5047-9160-8F9C97C9D01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15356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vertical img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5397354" y="1465537"/>
            <a:ext cx="3746646" cy="5392463"/>
          </a:xfrm>
          <a:solidFill>
            <a:schemeClr val="bg1">
              <a:lumMod val="85000"/>
            </a:schemeClr>
          </a:solidFill>
        </p:spPr>
        <p:txBody>
          <a:bodyPr anchor="ctr" anchorCtr="1"/>
          <a:lstStyle>
            <a:lvl1pPr marL="0" indent="0" algn="ctr">
              <a:buNone/>
              <a:defRPr sz="1600" baseline="0"/>
            </a:lvl1pPr>
          </a:lstStyle>
          <a:p>
            <a:r>
              <a:rPr lang="en-US" dirty="0"/>
              <a:t>Click icon to           place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cap="none" baseline="0"/>
            </a:lvl1pPr>
          </a:lstStyle>
          <a:p>
            <a:r>
              <a:rPr lang="en-US" dirty="0"/>
              <a:t>Click to add title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567" y="1472184"/>
            <a:ext cx="4783746" cy="4212639"/>
          </a:xfrm>
        </p:spPr>
        <p:txBody>
          <a:bodyPr/>
          <a:lstStyle>
            <a:lvl1pPr>
              <a:buClr>
                <a:schemeClr val="tx1"/>
              </a:buClr>
              <a:defRPr/>
            </a:lvl1pPr>
            <a:lvl2pPr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Date Placeholder 4"/>
          <p:cNvSpPr>
            <a:spLocks noGrp="1"/>
          </p:cNvSpPr>
          <p:nvPr>
            <p:ph type="dt" sz="half" idx="2"/>
          </p:nvPr>
        </p:nvSpPr>
        <p:spPr>
          <a:xfrm>
            <a:off x="6032493" y="6155267"/>
            <a:ext cx="23156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C64B3BD0-F30B-4573-BE55-881D3F207823}" type="datetime4">
              <a:rPr lang="en-US" smtClean="0"/>
              <a:t>April 7, 2023</a:t>
            </a:fld>
            <a:r>
              <a:rPr lang="en-CA"/>
              <a:t>     </a:t>
            </a:r>
            <a:r>
              <a:rPr lang="en-CA" dirty="0"/>
              <a:t>|</a:t>
            </a:r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49167" y="6155266"/>
            <a:ext cx="654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E9E0D846-2D6A-8643-B2BF-83884A82123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24394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horizontal img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3804114" y="1465320"/>
            <a:ext cx="5339886" cy="4229423"/>
          </a:xfrm>
          <a:solidFill>
            <a:schemeClr val="bg1">
              <a:lumMod val="85000"/>
            </a:schemeClr>
          </a:solidFill>
        </p:spPr>
        <p:txBody>
          <a:bodyPr anchor="ctr" anchorCtr="1"/>
          <a:lstStyle>
            <a:lvl1pPr marL="0" indent="0" algn="ctr">
              <a:buNone/>
              <a:defRPr sz="1600" baseline="0"/>
            </a:lvl1pPr>
          </a:lstStyle>
          <a:p>
            <a:r>
              <a:rPr lang="en-US" dirty="0"/>
              <a:t>Click icon to           place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cap="none" baseline="0"/>
            </a:lvl1pPr>
          </a:lstStyle>
          <a:p>
            <a:r>
              <a:rPr lang="en-US" dirty="0"/>
              <a:t>Click to add title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568" y="1472184"/>
            <a:ext cx="3117135" cy="4222560"/>
          </a:xfrm>
        </p:spPr>
        <p:txBody>
          <a:bodyPr/>
          <a:lstStyle>
            <a:lvl1pPr>
              <a:buClr>
                <a:schemeClr val="tx1"/>
              </a:buClr>
              <a:defRPr/>
            </a:lvl1pPr>
            <a:lvl2pPr>
              <a:buClr>
                <a:schemeClr val="tx1"/>
              </a:buClr>
              <a:defRPr/>
            </a:lvl2pPr>
            <a:lvl3pPr>
              <a:buClr>
                <a:schemeClr val="tx1"/>
              </a:buClr>
              <a:defRPr/>
            </a:lvl3pPr>
            <a:lvl4pPr>
              <a:buClr>
                <a:schemeClr val="tx1"/>
              </a:buClr>
              <a:defRPr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Date Placeholder 4"/>
          <p:cNvSpPr>
            <a:spLocks noGrp="1"/>
          </p:cNvSpPr>
          <p:nvPr>
            <p:ph type="dt" sz="half" idx="2"/>
          </p:nvPr>
        </p:nvSpPr>
        <p:spPr>
          <a:xfrm>
            <a:off x="5873743" y="6155267"/>
            <a:ext cx="24743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3D0BB221-354A-484A-903F-3F013EC2DF92}" type="datetime4">
              <a:rPr lang="en-US" smtClean="0"/>
              <a:t>April 7, 2023</a:t>
            </a:fld>
            <a:r>
              <a:rPr lang="en-CA"/>
              <a:t>     </a:t>
            </a:r>
            <a:r>
              <a:rPr lang="en-CA" dirty="0"/>
              <a:t>|</a:t>
            </a:r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49167" y="6155266"/>
            <a:ext cx="654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E9E0D846-2D6A-8643-B2BF-83884A82123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03910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Slide 1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-11152" y="-7340"/>
            <a:ext cx="9155151" cy="5726459"/>
          </a:xfrm>
          <a:custGeom>
            <a:avLst/>
            <a:gdLst>
              <a:gd name="connsiteX0" fmla="*/ 0 w 9144000"/>
              <a:gd name="connsiteY0" fmla="*/ 0 h 6858000"/>
              <a:gd name="connsiteX1" fmla="*/ 9144000 w 9144000"/>
              <a:gd name="connsiteY1" fmla="*/ 0 h 6858000"/>
              <a:gd name="connsiteX2" fmla="*/ 9144000 w 9144000"/>
              <a:gd name="connsiteY2" fmla="*/ 6858000 h 6858000"/>
              <a:gd name="connsiteX3" fmla="*/ 0 w 9144000"/>
              <a:gd name="connsiteY3" fmla="*/ 6858000 h 6858000"/>
              <a:gd name="connsiteX4" fmla="*/ 0 w 9144000"/>
              <a:gd name="connsiteY4" fmla="*/ 0 h 6858000"/>
              <a:gd name="connsiteX0" fmla="*/ 80010 w 9144000"/>
              <a:gd name="connsiteY0" fmla="*/ 80010 h 6858000"/>
              <a:gd name="connsiteX1" fmla="*/ 9144000 w 9144000"/>
              <a:gd name="connsiteY1" fmla="*/ 0 h 6858000"/>
              <a:gd name="connsiteX2" fmla="*/ 9144000 w 9144000"/>
              <a:gd name="connsiteY2" fmla="*/ 6858000 h 6858000"/>
              <a:gd name="connsiteX3" fmla="*/ 0 w 9144000"/>
              <a:gd name="connsiteY3" fmla="*/ 6858000 h 6858000"/>
              <a:gd name="connsiteX4" fmla="*/ 80010 w 9144000"/>
              <a:gd name="connsiteY4" fmla="*/ 80010 h 6858000"/>
              <a:gd name="connsiteX0" fmla="*/ 0 w 9144000"/>
              <a:gd name="connsiteY0" fmla="*/ 3810 h 6858000"/>
              <a:gd name="connsiteX1" fmla="*/ 9144000 w 9144000"/>
              <a:gd name="connsiteY1" fmla="*/ 0 h 6858000"/>
              <a:gd name="connsiteX2" fmla="*/ 9144000 w 9144000"/>
              <a:gd name="connsiteY2" fmla="*/ 6858000 h 6858000"/>
              <a:gd name="connsiteX3" fmla="*/ 0 w 9144000"/>
              <a:gd name="connsiteY3" fmla="*/ 6858000 h 6858000"/>
              <a:gd name="connsiteX4" fmla="*/ 0 w 9144000"/>
              <a:gd name="connsiteY4" fmla="*/ 3810 h 6858000"/>
              <a:gd name="connsiteX0" fmla="*/ 0 w 9144000"/>
              <a:gd name="connsiteY0" fmla="*/ 3810 h 6858000"/>
              <a:gd name="connsiteX1" fmla="*/ 9144000 w 9144000"/>
              <a:gd name="connsiteY1" fmla="*/ 0 h 6858000"/>
              <a:gd name="connsiteX2" fmla="*/ 9144000 w 9144000"/>
              <a:gd name="connsiteY2" fmla="*/ 6858000 h 6858000"/>
              <a:gd name="connsiteX3" fmla="*/ 0 w 9144000"/>
              <a:gd name="connsiteY3" fmla="*/ 6858000 h 6858000"/>
              <a:gd name="connsiteX4" fmla="*/ 0 w 9144000"/>
              <a:gd name="connsiteY4" fmla="*/ 3810 h 6858000"/>
              <a:gd name="connsiteX0" fmla="*/ 0 w 9144000"/>
              <a:gd name="connsiteY0" fmla="*/ 3810 h 6858000"/>
              <a:gd name="connsiteX1" fmla="*/ 9144000 w 9144000"/>
              <a:gd name="connsiteY1" fmla="*/ 0 h 6858000"/>
              <a:gd name="connsiteX2" fmla="*/ 9144000 w 9144000"/>
              <a:gd name="connsiteY2" fmla="*/ 6858000 h 6858000"/>
              <a:gd name="connsiteX3" fmla="*/ 0 w 9144000"/>
              <a:gd name="connsiteY3" fmla="*/ 6858000 h 6858000"/>
              <a:gd name="connsiteX4" fmla="*/ 0 w 9144000"/>
              <a:gd name="connsiteY4" fmla="*/ 3810 h 6858000"/>
              <a:gd name="connsiteX0" fmla="*/ 0 w 9155151"/>
              <a:gd name="connsiteY0" fmla="*/ 0 h 6865341"/>
              <a:gd name="connsiteX1" fmla="*/ 9155151 w 9155151"/>
              <a:gd name="connsiteY1" fmla="*/ 7341 h 6865341"/>
              <a:gd name="connsiteX2" fmla="*/ 9155151 w 9155151"/>
              <a:gd name="connsiteY2" fmla="*/ 6865341 h 6865341"/>
              <a:gd name="connsiteX3" fmla="*/ 11151 w 9155151"/>
              <a:gd name="connsiteY3" fmla="*/ 6865341 h 6865341"/>
              <a:gd name="connsiteX4" fmla="*/ 0 w 9155151"/>
              <a:gd name="connsiteY4" fmla="*/ 0 h 6865341"/>
              <a:gd name="connsiteX0" fmla="*/ 0 w 9155151"/>
              <a:gd name="connsiteY0" fmla="*/ 0 h 6865341"/>
              <a:gd name="connsiteX1" fmla="*/ 9155151 w 9155151"/>
              <a:gd name="connsiteY1" fmla="*/ 7341 h 6865341"/>
              <a:gd name="connsiteX2" fmla="*/ 9155151 w 9155151"/>
              <a:gd name="connsiteY2" fmla="*/ 6865341 h 6865341"/>
              <a:gd name="connsiteX3" fmla="*/ 11151 w 9155151"/>
              <a:gd name="connsiteY3" fmla="*/ 6865341 h 6865341"/>
              <a:gd name="connsiteX4" fmla="*/ 0 w 9155151"/>
              <a:gd name="connsiteY4" fmla="*/ 0 h 6865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55151" h="6865341">
                <a:moveTo>
                  <a:pt x="0" y="0"/>
                </a:moveTo>
                <a:lnTo>
                  <a:pt x="9155151" y="7341"/>
                </a:lnTo>
                <a:lnTo>
                  <a:pt x="9155151" y="6865341"/>
                </a:lnTo>
                <a:lnTo>
                  <a:pt x="11151" y="6865341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vert="horz" anchor="ctr"/>
          <a:lstStyle>
            <a:lvl1pPr algn="ctr">
              <a:buNone/>
              <a:defRPr sz="1500" b="0" i="0" baseline="0">
                <a:solidFill>
                  <a:srgbClr val="646464"/>
                </a:solidFill>
                <a:latin typeface="+mn-lt"/>
                <a:cs typeface="DIN Offc Pro"/>
              </a:defRPr>
            </a:lvl1pPr>
          </a:lstStyle>
          <a:p>
            <a:r>
              <a:rPr lang="en-US" dirty="0"/>
              <a:t>Click icon to                 place image</a:t>
            </a:r>
          </a:p>
        </p:txBody>
      </p:sp>
      <p:sp>
        <p:nvSpPr>
          <p:cNvPr id="8" name="Date Placeholder 4"/>
          <p:cNvSpPr>
            <a:spLocks noGrp="1"/>
          </p:cNvSpPr>
          <p:nvPr>
            <p:ph type="dt" sz="half" idx="2"/>
          </p:nvPr>
        </p:nvSpPr>
        <p:spPr>
          <a:xfrm>
            <a:off x="5725577" y="6155267"/>
            <a:ext cx="26225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C16F859B-D459-498F-A8B6-46F0A2E32664}" type="datetime4">
              <a:rPr lang="en-US" smtClean="0"/>
              <a:t>April 7, 2023</a:t>
            </a:fld>
            <a:r>
              <a:rPr lang="en-CA"/>
              <a:t>     </a:t>
            </a:r>
            <a:r>
              <a:rPr lang="en-CA" dirty="0"/>
              <a:t>|</a:t>
            </a:r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49167" y="6155266"/>
            <a:ext cx="654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E9E0D846-2D6A-8643-B2BF-83884A82123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08792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Slide 2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5"/>
          <p:cNvSpPr>
            <a:spLocks noGrp="1"/>
          </p:cNvSpPr>
          <p:nvPr>
            <p:ph type="pic" sz="quarter" idx="17" hasCustomPrompt="1"/>
          </p:nvPr>
        </p:nvSpPr>
        <p:spPr>
          <a:xfrm>
            <a:off x="2897109" y="845779"/>
            <a:ext cx="6246892" cy="6012221"/>
          </a:xfrm>
          <a:solidFill>
            <a:schemeClr val="bg1">
              <a:lumMod val="85000"/>
            </a:schemeClr>
          </a:solidFill>
        </p:spPr>
        <p:txBody>
          <a:bodyPr anchor="ctr" anchorCtr="1">
            <a:normAutofit/>
          </a:bodyPr>
          <a:lstStyle>
            <a:lvl1pPr marL="0" indent="0" algn="ctr">
              <a:buNone/>
              <a:defRPr sz="1500" baseline="0"/>
            </a:lvl1pPr>
          </a:lstStyle>
          <a:p>
            <a:r>
              <a:rPr lang="en-US" dirty="0"/>
              <a:t>Click icon to             place image</a:t>
            </a:r>
          </a:p>
        </p:txBody>
      </p:sp>
      <p:sp>
        <p:nvSpPr>
          <p:cNvPr id="8" name="Picture Placeholder 5"/>
          <p:cNvSpPr>
            <a:spLocks noGrp="1"/>
          </p:cNvSpPr>
          <p:nvPr>
            <p:ph type="pic" sz="quarter" idx="16" hasCustomPrompt="1"/>
          </p:nvPr>
        </p:nvSpPr>
        <p:spPr>
          <a:xfrm>
            <a:off x="1" y="0"/>
            <a:ext cx="3512247" cy="5488880"/>
          </a:xfrm>
          <a:solidFill>
            <a:schemeClr val="bg1">
              <a:lumMod val="85000"/>
            </a:schemeClr>
          </a:solidFill>
        </p:spPr>
        <p:txBody>
          <a:bodyPr anchor="ctr" anchorCtr="1">
            <a:normAutofit/>
          </a:bodyPr>
          <a:lstStyle>
            <a:lvl1pPr marL="0" indent="0" algn="ctr">
              <a:buNone/>
              <a:defRPr sz="1500" baseline="0"/>
            </a:lvl1pPr>
          </a:lstStyle>
          <a:p>
            <a:r>
              <a:rPr lang="en-US" dirty="0"/>
              <a:t>Click icon to             place image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10515600" y="590973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2" name="Date Placeholder 4"/>
          <p:cNvSpPr>
            <a:spLocks noGrp="1"/>
          </p:cNvSpPr>
          <p:nvPr>
            <p:ph type="dt" sz="half" idx="2"/>
          </p:nvPr>
        </p:nvSpPr>
        <p:spPr>
          <a:xfrm>
            <a:off x="6021910" y="6155267"/>
            <a:ext cx="23262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7CAF51A4-9E3F-43A3-A9B5-095BCD2248C4}" type="datetime4">
              <a:rPr lang="en-US" smtClean="0"/>
              <a:t>April 7, 2023</a:t>
            </a:fld>
            <a:r>
              <a:rPr lang="en-CA"/>
              <a:t>     </a:t>
            </a:r>
            <a:r>
              <a:rPr lang="en-CA" dirty="0"/>
              <a:t>|</a:t>
            </a:r>
            <a:endParaRPr lang="en-US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49167" y="6155266"/>
            <a:ext cx="654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E9E0D846-2D6A-8643-B2BF-83884A82123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58091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Slide 3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5"/>
          <p:cNvSpPr>
            <a:spLocks noGrp="1"/>
          </p:cNvSpPr>
          <p:nvPr>
            <p:ph type="pic" sz="quarter" idx="16" hasCustomPrompt="1"/>
          </p:nvPr>
        </p:nvSpPr>
        <p:spPr>
          <a:xfrm>
            <a:off x="1" y="0"/>
            <a:ext cx="5923198" cy="5627857"/>
          </a:xfrm>
          <a:solidFill>
            <a:schemeClr val="bg1">
              <a:lumMod val="85000"/>
            </a:schemeClr>
          </a:solidFill>
        </p:spPr>
        <p:txBody>
          <a:bodyPr anchor="ctr" anchorCtr="1">
            <a:normAutofit/>
          </a:bodyPr>
          <a:lstStyle>
            <a:lvl1pPr marL="0" indent="0" algn="ctr">
              <a:buNone/>
              <a:defRPr sz="1500" baseline="0"/>
            </a:lvl1pPr>
          </a:lstStyle>
          <a:p>
            <a:r>
              <a:rPr lang="en-US" dirty="0"/>
              <a:t>Click icon to             place image</a:t>
            </a:r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15" hasCustomPrompt="1"/>
          </p:nvPr>
        </p:nvSpPr>
        <p:spPr>
          <a:xfrm>
            <a:off x="4921116" y="0"/>
            <a:ext cx="4222883" cy="2906899"/>
          </a:xfrm>
          <a:solidFill>
            <a:schemeClr val="bg1">
              <a:lumMod val="85000"/>
            </a:schemeClr>
          </a:solidFill>
        </p:spPr>
        <p:txBody>
          <a:bodyPr anchor="ctr" anchorCtr="1">
            <a:normAutofit/>
          </a:bodyPr>
          <a:lstStyle>
            <a:lvl1pPr marL="0" indent="0" algn="ctr">
              <a:buNone/>
              <a:defRPr sz="1500" baseline="0"/>
            </a:lvl1pPr>
          </a:lstStyle>
          <a:p>
            <a:r>
              <a:rPr lang="en-US" dirty="0"/>
              <a:t>Click icon to             place image</a:t>
            </a:r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7" hasCustomPrompt="1"/>
          </p:nvPr>
        </p:nvSpPr>
        <p:spPr>
          <a:xfrm>
            <a:off x="4038093" y="3214455"/>
            <a:ext cx="5105905" cy="3643545"/>
          </a:xfrm>
          <a:solidFill>
            <a:schemeClr val="bg1">
              <a:lumMod val="85000"/>
            </a:schemeClr>
          </a:solidFill>
        </p:spPr>
        <p:txBody>
          <a:bodyPr anchor="ctr" anchorCtr="1">
            <a:normAutofit/>
          </a:bodyPr>
          <a:lstStyle>
            <a:lvl1pPr marL="0" indent="0" algn="ctr">
              <a:buNone/>
              <a:defRPr sz="1500" baseline="0"/>
            </a:lvl1pPr>
          </a:lstStyle>
          <a:p>
            <a:r>
              <a:rPr lang="en-US" dirty="0"/>
              <a:t>Click icon to             place image</a:t>
            </a:r>
          </a:p>
        </p:txBody>
      </p:sp>
      <p:sp>
        <p:nvSpPr>
          <p:cNvPr id="8" name="Date Placeholder 4"/>
          <p:cNvSpPr>
            <a:spLocks noGrp="1"/>
          </p:cNvSpPr>
          <p:nvPr>
            <p:ph type="dt" sz="half" idx="2"/>
          </p:nvPr>
        </p:nvSpPr>
        <p:spPr>
          <a:xfrm>
            <a:off x="6043077" y="6155267"/>
            <a:ext cx="23050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BB508BD7-8B53-4CE3-A3FA-0E10F2E34F65}" type="datetime4">
              <a:rPr lang="en-US" smtClean="0"/>
              <a:t>April 7, 2023</a:t>
            </a:fld>
            <a:r>
              <a:rPr lang="en-CA"/>
              <a:t>     </a:t>
            </a:r>
            <a:r>
              <a:rPr lang="en-CA" dirty="0"/>
              <a:t>|</a:t>
            </a:r>
            <a:endParaRPr lang="en-US" dirty="0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49167" y="6155266"/>
            <a:ext cx="654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E9E0D846-2D6A-8643-B2BF-83884A82123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29962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/Section slide 1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473264" y="719668"/>
            <a:ext cx="8103469" cy="5145816"/>
          </a:xfrm>
        </p:spPr>
        <p:txBody>
          <a:bodyPr wrap="square" anchor="t">
            <a:noAutofit/>
          </a:bodyPr>
          <a:lstStyle>
            <a:lvl1pPr indent="0" algn="l">
              <a:lnSpc>
                <a:spcPts val="6800"/>
              </a:lnSpc>
              <a:spcAft>
                <a:spcPts val="0"/>
              </a:spcAft>
              <a:defRPr sz="6500" b="1" cap="none" spc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quote or section start</a:t>
            </a:r>
            <a:endParaRPr lang="en-CA" dirty="0"/>
          </a:p>
        </p:txBody>
      </p:sp>
      <p:sp>
        <p:nvSpPr>
          <p:cNvPr id="3" name="Date Placeholder 4">
            <a:extLst>
              <a:ext uri="{FF2B5EF4-FFF2-40B4-BE49-F238E27FC236}">
                <a16:creationId xmlns:a16="http://schemas.microsoft.com/office/drawing/2014/main" id="{D7BCC4F1-CC22-409C-98A9-A75F084CE0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43077" y="6155267"/>
            <a:ext cx="23050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A87E2521-8D4C-43D8-8050-E9383E9BB2E8}" type="datetime4">
              <a:rPr lang="en-US" smtClean="0"/>
              <a:t>April 7, 2023</a:t>
            </a:fld>
            <a:r>
              <a:rPr lang="en-CA"/>
              <a:t>     </a:t>
            </a:r>
            <a:r>
              <a:rPr lang="en-CA" dirty="0"/>
              <a:t>|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06E18C63-3011-475B-8262-12F4E424E1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49167" y="6155266"/>
            <a:ext cx="654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E9E0D846-2D6A-8643-B2BF-83884A82123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695826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/Section slide 3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473264" y="719668"/>
            <a:ext cx="8103469" cy="5145816"/>
          </a:xfrm>
        </p:spPr>
        <p:txBody>
          <a:bodyPr wrap="square" anchor="t">
            <a:noAutofit/>
          </a:bodyPr>
          <a:lstStyle>
            <a:lvl1pPr indent="0" algn="l">
              <a:lnSpc>
                <a:spcPts val="6800"/>
              </a:lnSpc>
              <a:spcAft>
                <a:spcPts val="0"/>
              </a:spcAft>
              <a:defRPr sz="6500" b="1" cap="none" spc="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quote or section start</a:t>
            </a:r>
            <a:endParaRPr lang="en-CA" dirty="0"/>
          </a:p>
        </p:txBody>
      </p:sp>
      <p:sp>
        <p:nvSpPr>
          <p:cNvPr id="4" name="Date Placeholder 4">
            <a:extLst>
              <a:ext uri="{FF2B5EF4-FFF2-40B4-BE49-F238E27FC236}">
                <a16:creationId xmlns:a16="http://schemas.microsoft.com/office/drawing/2014/main" id="{C3E29EF0-C0D0-4973-9147-4ED9508C116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43077" y="6155267"/>
            <a:ext cx="23050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D4AEE69C-DD59-4C49-AB9C-4AC5CAC95A94}" type="datetime4">
              <a:rPr lang="en-US" smtClean="0"/>
              <a:pPr/>
              <a:t>April 7, 2023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66AF7EDB-4664-4AC1-B985-01E6B30AEE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49167" y="6155266"/>
            <a:ext cx="654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E9E0D846-2D6A-8643-B2BF-83884A82123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695826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Quote/Section slide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473264" y="719668"/>
            <a:ext cx="8103469" cy="1711475"/>
          </a:xfrm>
        </p:spPr>
        <p:txBody>
          <a:bodyPr wrap="square" anchor="t">
            <a:noAutofit/>
          </a:bodyPr>
          <a:lstStyle>
            <a:lvl1pPr indent="0" algn="l">
              <a:lnSpc>
                <a:spcPts val="6800"/>
              </a:lnSpc>
              <a:spcAft>
                <a:spcPts val="0"/>
              </a:spcAft>
              <a:defRPr sz="6500" b="1" cap="none" spc="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quote or section start</a:t>
            </a:r>
            <a:endParaRPr lang="en-CA" dirty="0"/>
          </a:p>
        </p:txBody>
      </p:sp>
      <p:sp>
        <p:nvSpPr>
          <p:cNvPr id="4" name="Date Placeholder 4">
            <a:extLst>
              <a:ext uri="{FF2B5EF4-FFF2-40B4-BE49-F238E27FC236}">
                <a16:creationId xmlns:a16="http://schemas.microsoft.com/office/drawing/2014/main" id="{5125D806-AFBC-4C80-A00C-194EC173CC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43077" y="6155267"/>
            <a:ext cx="23050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6CD0797B-E785-42B9-8E26-0DD9535302B8}" type="datetime4">
              <a:rPr lang="en-US" smtClean="0"/>
              <a:pPr/>
              <a:t>April 7, 2023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EC8BC27F-BC0F-4324-A43D-0000BBBC4E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49167" y="6155266"/>
            <a:ext cx="654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E9E0D846-2D6A-8643-B2BF-83884A821236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711803" y="588362"/>
            <a:ext cx="7117676" cy="2988919"/>
          </a:xfrm>
        </p:spPr>
        <p:txBody>
          <a:bodyPr>
            <a:noAutofit/>
          </a:bodyPr>
          <a:lstStyle>
            <a:lvl1pPr indent="0">
              <a:lnSpc>
                <a:spcPts val="5100"/>
              </a:lnSpc>
              <a:defRPr sz="4800" cap="none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the document title</a:t>
            </a:r>
            <a:endParaRPr lang="en-CA" dirty="0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711803" y="3584814"/>
            <a:ext cx="7117676" cy="1151416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3200" cap="none" baseline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8584326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Quote/Section slide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473264" y="719668"/>
            <a:ext cx="8103469" cy="1711475"/>
          </a:xfrm>
        </p:spPr>
        <p:txBody>
          <a:bodyPr wrap="square" anchor="t">
            <a:noAutofit/>
          </a:bodyPr>
          <a:lstStyle>
            <a:lvl1pPr indent="0" algn="l">
              <a:lnSpc>
                <a:spcPts val="6800"/>
              </a:lnSpc>
              <a:spcAft>
                <a:spcPts val="0"/>
              </a:spcAft>
              <a:defRPr sz="6500" b="1" cap="none" spc="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quote or section start</a:t>
            </a:r>
            <a:endParaRPr lang="en-CA" dirty="0"/>
          </a:p>
        </p:txBody>
      </p:sp>
      <p:sp>
        <p:nvSpPr>
          <p:cNvPr id="4" name="Date Placeholder 4">
            <a:extLst>
              <a:ext uri="{FF2B5EF4-FFF2-40B4-BE49-F238E27FC236}">
                <a16:creationId xmlns:a16="http://schemas.microsoft.com/office/drawing/2014/main" id="{6A27DA5A-D0E8-4588-97B4-FE0384038C5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43077" y="6155267"/>
            <a:ext cx="23050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bg1"/>
                </a:solidFill>
              </a:defRPr>
            </a:lvl1pPr>
          </a:lstStyle>
          <a:p>
            <a:fld id="{FBFEF9DD-5E9E-4AEE-83E3-8A85EDB2E09D}" type="datetime4">
              <a:rPr lang="en-US" smtClean="0"/>
              <a:t>April 7, 2023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3C705BC-257C-4CE1-AC22-06E6DE524B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49167" y="6155266"/>
            <a:ext cx="654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bg1"/>
                </a:solidFill>
              </a:defRPr>
            </a:lvl1pPr>
          </a:lstStyle>
          <a:p>
            <a:fld id="{E9E0D846-2D6A-8643-B2BF-83884A821236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Quote/Section slide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4">
            <a:extLst>
              <a:ext uri="{FF2B5EF4-FFF2-40B4-BE49-F238E27FC236}">
                <a16:creationId xmlns:a16="http://schemas.microsoft.com/office/drawing/2014/main" id="{54B118B1-9773-497D-B290-116540DC3CD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43077" y="6155267"/>
            <a:ext cx="23050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9B6E9601-C3ED-4E51-A2DA-94B062F90893}" type="datetime4">
              <a:rPr lang="en-US" smtClean="0"/>
              <a:t>April 7, 2023</a:t>
            </a:fld>
            <a:r>
              <a:rPr lang="en-CA"/>
              <a:t>     </a:t>
            </a:r>
            <a:r>
              <a:rPr lang="en-CA" dirty="0"/>
              <a:t>|</a:t>
            </a:r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8EA02D00-1767-4CA8-8CE6-00DDE42784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49167" y="6155266"/>
            <a:ext cx="654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E9E0D846-2D6A-8643-B2BF-83884A821236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473264" y="404484"/>
            <a:ext cx="7866403" cy="4709383"/>
          </a:xfrm>
        </p:spPr>
        <p:txBody>
          <a:bodyPr wrap="square" anchor="t">
            <a:noAutofit/>
          </a:bodyPr>
          <a:lstStyle>
            <a:lvl1pPr indent="0" algn="l">
              <a:lnSpc>
                <a:spcPts val="5100"/>
              </a:lnSpc>
              <a:spcAft>
                <a:spcPts val="0"/>
              </a:spcAft>
              <a:defRPr sz="4800" b="1" cap="none" spc="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closing message</a:t>
            </a:r>
            <a:endParaRPr lang="en-CA" dirty="0"/>
          </a:p>
        </p:txBody>
      </p:sp>
      <p:sp>
        <p:nvSpPr>
          <p:cNvPr id="4" name="Date Placeholder 4">
            <a:extLst>
              <a:ext uri="{FF2B5EF4-FFF2-40B4-BE49-F238E27FC236}">
                <a16:creationId xmlns:a16="http://schemas.microsoft.com/office/drawing/2014/main" id="{47E42ABD-81B0-4352-8EA2-AA1F67F76C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43077" y="6155267"/>
            <a:ext cx="230504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A7E99A24-F02C-4FD0-8541-33EF0C918890}" type="datetime4">
              <a:rPr lang="en-US" smtClean="0"/>
              <a:t>April 7, 2023</a:t>
            </a:fld>
            <a:r>
              <a:rPr lang="en-CA"/>
              <a:t>     </a:t>
            </a:r>
            <a:r>
              <a:rPr lang="en-CA" dirty="0"/>
              <a:t>|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3FEAF3BB-E405-48E8-87E3-FDCAD16E22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49167" y="6155266"/>
            <a:ext cx="6540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E9E0D846-2D6A-8643-B2BF-83884A82123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695826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379002" y="396621"/>
            <a:ext cx="3220541" cy="2981242"/>
          </a:xfrm>
        </p:spPr>
        <p:txBody>
          <a:bodyPr>
            <a:noAutofit/>
          </a:bodyPr>
          <a:lstStyle>
            <a:lvl1pPr indent="0">
              <a:lnSpc>
                <a:spcPts val="5100"/>
              </a:lnSpc>
              <a:defRPr sz="4800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the document title</a:t>
            </a:r>
            <a:endParaRPr lang="en-CA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458831" y="3589015"/>
            <a:ext cx="2146484" cy="1072335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3200" cap="none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8858432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3956774" y="4296434"/>
            <a:ext cx="5252541" cy="1262538"/>
          </a:xfrm>
        </p:spPr>
        <p:txBody>
          <a:bodyPr>
            <a:noAutofit/>
          </a:bodyPr>
          <a:lstStyle>
            <a:lvl1pPr indent="0">
              <a:lnSpc>
                <a:spcPts val="5100"/>
              </a:lnSpc>
              <a:defRPr sz="4000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the </a:t>
            </a:r>
            <a:r>
              <a:rPr lang="en-US"/>
              <a:t>document title</a:t>
            </a:r>
            <a:endParaRPr lang="en-CA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956774" y="5769428"/>
            <a:ext cx="2146484" cy="569076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3200" cap="none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</a:t>
            </a:r>
            <a:endParaRPr lang="en-CA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3739059" y="4276751"/>
            <a:ext cx="5252541" cy="1262538"/>
          </a:xfrm>
        </p:spPr>
        <p:txBody>
          <a:bodyPr>
            <a:noAutofit/>
          </a:bodyPr>
          <a:lstStyle>
            <a:lvl1pPr indent="0">
              <a:lnSpc>
                <a:spcPts val="5100"/>
              </a:lnSpc>
              <a:defRPr sz="4000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the document title</a:t>
            </a:r>
            <a:endParaRPr lang="en-CA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739059" y="5787823"/>
            <a:ext cx="2146484" cy="536167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3200" cap="none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</a:t>
            </a:r>
            <a:endParaRPr lang="en-CA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154030" y="517551"/>
            <a:ext cx="3438255" cy="2639306"/>
          </a:xfrm>
        </p:spPr>
        <p:txBody>
          <a:bodyPr>
            <a:noAutofit/>
          </a:bodyPr>
          <a:lstStyle>
            <a:lvl1pPr indent="0">
              <a:lnSpc>
                <a:spcPts val="5100"/>
              </a:lnSpc>
              <a:defRPr sz="4800" cap="none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the document title</a:t>
            </a:r>
            <a:endParaRPr lang="en-CA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154030" y="3588909"/>
            <a:ext cx="2146484" cy="536167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3200" cap="none" baseline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</a:t>
            </a:r>
            <a:endParaRPr lang="en-CA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154030" y="1189089"/>
            <a:ext cx="4947741" cy="1525083"/>
          </a:xfrm>
        </p:spPr>
        <p:txBody>
          <a:bodyPr>
            <a:noAutofit/>
          </a:bodyPr>
          <a:lstStyle>
            <a:lvl1pPr indent="0">
              <a:lnSpc>
                <a:spcPts val="5100"/>
              </a:lnSpc>
              <a:defRPr sz="4800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the document title</a:t>
            </a:r>
            <a:endParaRPr lang="en-CA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154030" y="3059137"/>
            <a:ext cx="2146484" cy="536167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3200" cap="none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</a:t>
            </a:r>
            <a:endParaRPr lang="en-CA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3644716" y="4237089"/>
            <a:ext cx="4947741" cy="1525083"/>
          </a:xfrm>
        </p:spPr>
        <p:txBody>
          <a:bodyPr>
            <a:noAutofit/>
          </a:bodyPr>
          <a:lstStyle>
            <a:lvl1pPr indent="0">
              <a:lnSpc>
                <a:spcPts val="5100"/>
              </a:lnSpc>
              <a:defRPr sz="4800" cap="none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the document title</a:t>
            </a:r>
            <a:endParaRPr lang="en-CA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644716" y="5859440"/>
            <a:ext cx="2146484" cy="536167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3200" cap="none" baseline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</a:t>
            </a:r>
            <a:endParaRPr lang="en-CA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 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 hasCustomPrompt="1"/>
          </p:nvPr>
        </p:nvSpPr>
        <p:spPr>
          <a:xfrm>
            <a:off x="3644716" y="4237089"/>
            <a:ext cx="4947741" cy="1525083"/>
          </a:xfrm>
        </p:spPr>
        <p:txBody>
          <a:bodyPr>
            <a:noAutofit/>
          </a:bodyPr>
          <a:lstStyle>
            <a:lvl1pPr indent="0">
              <a:lnSpc>
                <a:spcPts val="5100"/>
              </a:lnSpc>
              <a:defRPr sz="4800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the document title</a:t>
            </a:r>
            <a:endParaRPr lang="en-CA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644716" y="5859440"/>
            <a:ext cx="2146484" cy="536167"/>
          </a:xfrm>
        </p:spPr>
        <p:txBody>
          <a:bodyPr anchor="b" anchorCtr="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3200" cap="none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Subtitle</a:t>
            </a:r>
            <a:endParaRPr lang="en-CA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65568" y="392415"/>
            <a:ext cx="8444818" cy="1069848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 dirty="0"/>
              <a:t>Click to add title</a:t>
            </a:r>
            <a:endParaRPr lang="en-CA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5568" y="1472184"/>
            <a:ext cx="8444818" cy="42126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	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2"/>
          </p:nvPr>
        </p:nvSpPr>
        <p:spPr>
          <a:xfrm>
            <a:off x="5736167" y="6155267"/>
            <a:ext cx="24002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aseline="0">
                <a:solidFill>
                  <a:schemeClr val="tx1"/>
                </a:solidFill>
              </a:defRPr>
            </a:lvl1pPr>
          </a:lstStyle>
          <a:p>
            <a:fld id="{C767B4DC-1D97-4108-8537-8CF37A3E3692}" type="datetime4">
              <a:rPr lang="en-US" smtClean="0"/>
              <a:t>April 7, 2023</a:t>
            </a:fld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8128000" y="6155267"/>
            <a:ext cx="6752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/>
                </a:solidFill>
              </a:defRPr>
            </a:lvl1pPr>
          </a:lstStyle>
          <a:p>
            <a:fld id="{E1497D35-93D5-5047-9160-8F9C97C9D01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14861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64" r:id="rId4"/>
    <p:sldLayoutId id="2147483666" r:id="rId5"/>
    <p:sldLayoutId id="2147483667" r:id="rId6"/>
    <p:sldLayoutId id="2147483669" r:id="rId7"/>
    <p:sldLayoutId id="2147483671" r:id="rId8"/>
    <p:sldLayoutId id="2147483673" r:id="rId9"/>
    <p:sldLayoutId id="2147483674" r:id="rId10"/>
    <p:sldLayoutId id="2147483653" r:id="rId11"/>
    <p:sldLayoutId id="2147483654" r:id="rId12"/>
    <p:sldLayoutId id="2147483655" r:id="rId13"/>
    <p:sldLayoutId id="2147483656" r:id="rId14"/>
    <p:sldLayoutId id="2147483657" r:id="rId15"/>
    <p:sldLayoutId id="2147483658" r:id="rId16"/>
    <p:sldLayoutId id="2147483659" r:id="rId17"/>
    <p:sldLayoutId id="2147483660" r:id="rId18"/>
    <p:sldLayoutId id="2147483676" r:id="rId19"/>
    <p:sldLayoutId id="2147483678" r:id="rId20"/>
    <p:sldLayoutId id="2147483680" r:id="rId21"/>
    <p:sldLayoutId id="2147483661" r:id="rId22"/>
    <p:sldLayoutId id="2147483662" r:id="rId23"/>
  </p:sldLayoutIdLst>
  <p:hf hdr="0" ftr="0"/>
  <p:txStyles>
    <p:titleStyle>
      <a:lvl1pPr indent="-347472" algn="l" defTabSz="914400" rtl="0" eaLnBrk="1" latinLnBrk="0" hangingPunct="1">
        <a:lnSpc>
          <a:spcPts val="2660"/>
        </a:lnSpc>
        <a:spcBef>
          <a:spcPct val="0"/>
        </a:spcBef>
        <a:buNone/>
        <a:defRPr sz="2800" b="1" kern="1200" cap="none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30400" indent="-230400" algn="l" defTabSz="914400" rtl="0" eaLnBrk="1" latinLnBrk="0" hangingPunct="1">
        <a:spcBef>
          <a:spcPct val="20000"/>
        </a:spcBef>
        <a:buClr>
          <a:schemeClr val="tx1"/>
        </a:buClr>
        <a:buFont typeface="Arial"/>
        <a:buChar char="•"/>
        <a:defRPr sz="25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30400" algn="l" defTabSz="914400" rtl="0" eaLnBrk="1" latinLnBrk="0" hangingPunct="1">
        <a:spcBef>
          <a:spcPts val="672"/>
        </a:spcBef>
        <a:buClr>
          <a:schemeClr val="tx1"/>
        </a:buClr>
        <a:buFont typeface="Arial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687600" indent="-228600" algn="l" defTabSz="914400" rtl="0" eaLnBrk="1" latinLnBrk="0" hangingPunct="1">
        <a:lnSpc>
          <a:spcPct val="100000"/>
        </a:lnSpc>
        <a:spcBef>
          <a:spcPts val="576"/>
        </a:spcBef>
        <a:buClr>
          <a:schemeClr val="tx1"/>
        </a:buClr>
        <a:buFont typeface="Arial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30400" algn="l" defTabSz="914400" rtl="0" eaLnBrk="1" latinLnBrk="0" hangingPunct="1">
        <a:lnSpc>
          <a:spcPct val="100000"/>
        </a:lnSpc>
        <a:spcBef>
          <a:spcPts val="480"/>
        </a:spcBef>
        <a:buClr>
          <a:schemeClr val="tx1"/>
        </a:buClr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-228600" algn="l" defTabSz="914400" rtl="0" eaLnBrk="1" latinLnBrk="0" hangingPunct="1">
        <a:lnSpc>
          <a:spcPts val="2100"/>
        </a:lnSpc>
        <a:spcBef>
          <a:spcPts val="0"/>
        </a:spcBef>
        <a:buClr>
          <a:srgbClr val="3CA9E0"/>
        </a:buClr>
        <a:buFont typeface="Arial" pitchFamily="34" charset="0"/>
        <a:buChar char="•"/>
        <a:defRPr sz="1500" kern="1200">
          <a:solidFill>
            <a:srgbClr val="646464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cnenlyj/MississaugaBusinesses" TargetMode="Externa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9002" y="396621"/>
            <a:ext cx="3658844" cy="2981242"/>
          </a:xfrm>
        </p:spPr>
        <p:txBody>
          <a:bodyPr/>
          <a:lstStyle/>
          <a:p>
            <a:r>
              <a:rPr lang="en-CA" sz="3600" dirty="0"/>
              <a:t>The Effect of Covid in the Early Stages on Mississauga Businesses</a:t>
            </a:r>
            <a:endParaRPr lang="en-US" sz="36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9002" y="3914940"/>
            <a:ext cx="4113170" cy="1072335"/>
          </a:xfrm>
        </p:spPr>
        <p:txBody>
          <a:bodyPr/>
          <a:lstStyle/>
          <a:p>
            <a:r>
              <a:rPr lang="en-CA" dirty="0"/>
              <a:t>Jennifer McNenly</a:t>
            </a:r>
          </a:p>
          <a:p>
            <a:r>
              <a:rPr lang="en-CA" sz="2800" dirty="0"/>
              <a:t>Student ID# 500105361</a:t>
            </a:r>
          </a:p>
          <a:p>
            <a:r>
              <a:rPr lang="en-CA" sz="2800" dirty="0"/>
              <a:t>April 7, 2023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769146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3525D4-8CF3-4F24-A663-C6F616FDCFB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966D932-33FE-417A-85F6-23BCBAA4A674}" type="datetime4">
              <a:rPr lang="en-US" smtClean="0"/>
              <a:t>April 7, 2023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04D497-82C8-4222-9F05-E713B14FEF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E0D846-2D6A-8643-B2BF-83884A821236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15" name="Picture Placeholder 14">
            <a:extLst>
              <a:ext uri="{FF2B5EF4-FFF2-40B4-BE49-F238E27FC236}">
                <a16:creationId xmlns:a16="http://schemas.microsoft.com/office/drawing/2014/main" id="{43B118FD-DD2F-0470-69B3-560D25B70D7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t="-2094" b="-2094"/>
          <a:stretch/>
        </p:blipFill>
        <p:spPr/>
      </p:pic>
    </p:spTree>
    <p:extLst>
      <p:ext uri="{BB962C8B-B14F-4D97-AF65-F5344CB8AC3E}">
        <p14:creationId xmlns:p14="http://schemas.microsoft.com/office/powerpoint/2010/main" val="10338887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C167FC40-8E25-7EF8-B6BE-05BDC42BAB21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/>
          <a:srcRect t="-10292" b="-19566"/>
          <a:stretch/>
        </p:blipFill>
        <p:spPr>
          <a:xfrm>
            <a:off x="3804114" y="1465320"/>
            <a:ext cx="5339886" cy="4229423"/>
          </a:xfrm>
          <a:noFill/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873232B1-F8F4-CDAD-C4A3-1646A8CDC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Business Closures by Age </a:t>
            </a:r>
            <a:br>
              <a:rPr lang="en-CA" dirty="0"/>
            </a:br>
            <a:r>
              <a:rPr lang="en-CA" dirty="0"/>
              <a:t>(number of years listed in the Directory)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2F05F5-688E-4315-A46B-956378FC153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507AF2A-5640-4D09-9ECE-6C97450D86E2}" type="datetime4">
              <a:rPr lang="en-US" smtClean="0"/>
              <a:t>April 7, 2023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624CFB-5D07-4197-B5F2-3D9EC50EF1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E0D846-2D6A-8643-B2BF-83884A821236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65ACFE3B-FA14-E59D-4D1B-739ECF7D48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Businesses that were the oldest were the hardest hit with closures after 2019</a:t>
            </a:r>
          </a:p>
          <a:p>
            <a:endParaRPr lang="en-CA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8571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CE25AEE5-C77E-21B3-47D8-C317FE408BB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 t="-5713" b="-5713"/>
          <a:stretch/>
        </p:blipFill>
        <p:spPr/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2EA3E8A-9B49-B522-6674-D37456F55E2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16F859B-D459-498F-A8B6-46F0A2E32664}" type="datetime4">
              <a:rPr lang="en-US" smtClean="0"/>
              <a:t>April 7, 2023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D5F34D-F69B-49B3-6E99-6AA1EBBC39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E0D846-2D6A-8643-B2BF-83884A821236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17885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B32BCE59-D533-1337-E97B-B6E3FDBBD00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t="-5713" b="-5713"/>
          <a:stretch/>
        </p:blipFill>
        <p:spPr/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7C6D2F-4937-4BD0-9263-DE54DFAE7AC9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16F859B-D459-498F-A8B6-46F0A2E32664}" type="datetime4">
              <a:rPr lang="en-US" smtClean="0"/>
              <a:t>April 7, 2023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E442E7-632D-E6AB-AA36-4E462058E7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E0D846-2D6A-8643-B2BF-83884A821236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41794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A6B2D24-216C-41AC-BB87-681A6D48C6B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16F859B-D459-498F-A8B6-46F0A2E32664}" type="datetime4">
              <a:rPr lang="en-US" smtClean="0"/>
              <a:t>April 7, 2023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1B3963-514C-A851-6D45-8D99B2648E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E0D846-2D6A-8643-B2BF-83884A821236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06C4DB89-5641-3DA3-536E-FB1C2EB9B75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l="-6645" r="-6645"/>
          <a:stretch/>
        </p:blipFill>
        <p:spPr/>
      </p:pic>
    </p:spTree>
    <p:extLst>
      <p:ext uri="{BB962C8B-B14F-4D97-AF65-F5344CB8AC3E}">
        <p14:creationId xmlns:p14="http://schemas.microsoft.com/office/powerpoint/2010/main" val="40230211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Placeholder 17">
            <a:extLst>
              <a:ext uri="{FF2B5EF4-FFF2-40B4-BE49-F238E27FC236}">
                <a16:creationId xmlns:a16="http://schemas.microsoft.com/office/drawing/2014/main" id="{FCC34FC6-0851-2634-6C5A-3EB825C62E94}"/>
              </a:ext>
            </a:extLst>
          </p:cNvPr>
          <p:cNvPicPr preferRelativeResize="0">
            <a:picLocks noGrp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6327" y="1472184"/>
            <a:ext cx="4544059" cy="2772162"/>
          </a:xfr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BONUS! 2022 Data was released March 30, 2023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65567" y="1472184"/>
            <a:ext cx="3900760" cy="4765654"/>
          </a:xfrm>
        </p:spPr>
        <p:txBody>
          <a:bodyPr>
            <a:normAutofit lnSpcReduction="10000"/>
          </a:bodyPr>
          <a:lstStyle/>
          <a:p>
            <a:r>
              <a:rPr lang="en-CA" dirty="0"/>
              <a:t>All sizes of businesses rebounded except </a:t>
            </a:r>
            <a:r>
              <a:rPr lang="en-CA" b="1" dirty="0"/>
              <a:t>1-4 </a:t>
            </a:r>
            <a:r>
              <a:rPr lang="en-CA" dirty="0"/>
              <a:t>and </a:t>
            </a:r>
            <a:r>
              <a:rPr lang="en-CA" b="1" dirty="0"/>
              <a:t>500-999 </a:t>
            </a:r>
            <a:r>
              <a:rPr lang="en-CA" dirty="0"/>
              <a:t>employees</a:t>
            </a:r>
          </a:p>
          <a:p>
            <a:r>
              <a:rPr lang="en-CA" dirty="0"/>
              <a:t>All industries rebounded except </a:t>
            </a:r>
          </a:p>
          <a:p>
            <a:pPr lvl="1"/>
            <a:r>
              <a:rPr lang="en-CA" sz="2000" b="1" dirty="0"/>
              <a:t>Wholesale Trade</a:t>
            </a:r>
          </a:p>
          <a:p>
            <a:pPr lvl="1"/>
            <a:r>
              <a:rPr lang="en-CA" sz="2000" b="1" dirty="0"/>
              <a:t>Transportation and Warehousing</a:t>
            </a:r>
          </a:p>
          <a:p>
            <a:pPr lvl="1"/>
            <a:r>
              <a:rPr lang="en-CA" sz="2000" b="1" dirty="0"/>
              <a:t>Real Estate and Rental and Leasing</a:t>
            </a:r>
          </a:p>
          <a:p>
            <a:pPr lvl="1"/>
            <a:r>
              <a:rPr lang="en-CA" sz="2000" b="1" dirty="0"/>
              <a:t>Information and Cultural Industries</a:t>
            </a:r>
          </a:p>
          <a:p>
            <a:pPr lvl="1"/>
            <a:r>
              <a:rPr lang="en-CA" sz="2000" b="1" dirty="0"/>
              <a:t>Finance and Insurance</a:t>
            </a:r>
          </a:p>
          <a:p>
            <a:endParaRPr lang="en-CA" b="1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D4900F-7217-42A9-AC14-57054DC88CE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BCBA42CB-E389-4338-A8B7-EE0CBAE9CA56}" type="datetime4">
              <a:rPr lang="en-US" smtClean="0"/>
              <a:t>April 7, 2023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839B10-0EF9-4E3C-AE59-87BD522AC1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E0D846-2D6A-8643-B2BF-83884A821236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54696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473264" y="1214806"/>
            <a:ext cx="6823829" cy="1587867"/>
          </a:xfrm>
        </p:spPr>
        <p:txBody>
          <a:bodyPr/>
          <a:lstStyle/>
          <a:p>
            <a:r>
              <a:rPr lang="en-CA" dirty="0"/>
              <a:t>Thank you for an amazing certificate experience!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8EAF956-DA52-460F-B53C-287B2A17664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12E36639-2ABA-43FE-8141-8FACCB73FCEB}" type="datetime4">
              <a:rPr lang="en-US" smtClean="0"/>
              <a:t>April 7, 2023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DE1232-101C-4DBA-B93D-B348AB2804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E0D846-2D6A-8643-B2BF-83884A821236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64610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Research Questions &amp; </a:t>
            </a:r>
            <a:r>
              <a:rPr lang="en-CA" dirty="0" err="1"/>
              <a:t>Github</a:t>
            </a:r>
            <a:r>
              <a:rPr lang="en-CA" dirty="0"/>
              <a:t> information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sz="1800" spc="15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Did the ones that failed before 2020 look like the ones that failed after 2020? </a:t>
            </a:r>
          </a:p>
          <a:p>
            <a:r>
              <a:rPr lang="en-CA" sz="1800" spc="15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Which factors impacted the viability of businesses to survive during 2020, the first year of the pandemic (business size, NAICS code, location, </a:t>
            </a:r>
            <a:r>
              <a:rPr lang="en-CA" sz="1800" spc="15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etc</a:t>
            </a:r>
            <a:r>
              <a:rPr lang="en-CA" sz="1800" spc="15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…)?  </a:t>
            </a:r>
          </a:p>
          <a:p>
            <a:r>
              <a:rPr lang="en-CA" sz="1800" spc="15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Can we forecast which businesses failed in 2020 and why?  </a:t>
            </a:r>
          </a:p>
          <a:p>
            <a:r>
              <a:rPr lang="en-CA" sz="1800" spc="15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Were smaller businesses more adversely affected in certain industries? </a:t>
            </a:r>
          </a:p>
          <a:p>
            <a:r>
              <a:rPr lang="en-CA" sz="1800" spc="15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Were businesses that had been in the Directory longer less likely to fail?</a:t>
            </a:r>
          </a:p>
          <a:p>
            <a:r>
              <a:rPr lang="en-CA" sz="1800" spc="15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</a:rPr>
              <a:t>What does the latest year of the directory tell us about the current state of businesses in Mississauga? </a:t>
            </a:r>
          </a:p>
          <a:p>
            <a:r>
              <a:rPr lang="en-CA" sz="1800" spc="15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Did industry share shrink in certain industries?</a:t>
            </a:r>
          </a:p>
          <a:p>
            <a:endParaRPr lang="en-CA" sz="1800" spc="15" dirty="0">
              <a:solidFill>
                <a:srgbClr val="202122"/>
              </a:solidFill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r>
              <a:rPr lang="en-CA" sz="1800" spc="15" dirty="0" err="1">
                <a:solidFill>
                  <a:srgbClr val="20212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Github</a:t>
            </a:r>
            <a:r>
              <a:rPr lang="en-CA" sz="1800" spc="15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: </a:t>
            </a:r>
            <a:r>
              <a:rPr lang="en-CA" sz="1800" spc="15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  <a:hlinkClick r:id="rId2"/>
              </a:rPr>
              <a:t>https://github.com/mcnenlyj/MississaugaBusinesses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FBE710-D6AC-457D-8B53-5632B5B4589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1963AD5C-15A4-4D87-AD7F-FA7047A488FC}" type="datetime4">
              <a:rPr lang="en-US" smtClean="0"/>
              <a:t>April 7, 2023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F14B9A-CE73-4C0A-9290-D959346BE2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1497D35-93D5-5047-9160-8F9C97C9D01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3252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AEB6E-DD72-799D-B234-08D52411EC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Techniques, Tools and Libraries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A23748-B66B-386A-588B-5C88F805BA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dirty="0"/>
              <a:t>Data cleaning: Forwards fill / Backwards fill for missing data grouped by </a:t>
            </a:r>
            <a:r>
              <a:rPr lang="en-CA" dirty="0" err="1"/>
              <a:t>BusinessID</a:t>
            </a:r>
            <a:r>
              <a:rPr lang="en-CA" dirty="0"/>
              <a:t>. Created new fields for ‘</a:t>
            </a:r>
            <a:r>
              <a:rPr lang="en-CA" b="1" dirty="0"/>
              <a:t>Closed</a:t>
            </a:r>
            <a:r>
              <a:rPr lang="en-CA" dirty="0"/>
              <a:t>’ and ‘</a:t>
            </a:r>
            <a:r>
              <a:rPr lang="en-CA" b="1" dirty="0" err="1"/>
              <a:t>isnew</a:t>
            </a:r>
            <a:r>
              <a:rPr lang="en-CA" dirty="0"/>
              <a:t>’. Converted unique fields to binary (‘</a:t>
            </a:r>
            <a:r>
              <a:rPr lang="en-CA" b="1" dirty="0" err="1"/>
              <a:t>WebAddress</a:t>
            </a:r>
            <a:r>
              <a:rPr lang="en-CA" b="1" dirty="0"/>
              <a:t>’</a:t>
            </a:r>
            <a:r>
              <a:rPr lang="en-CA" dirty="0"/>
              <a:t>, ‘</a:t>
            </a:r>
            <a:r>
              <a:rPr lang="en-CA" b="1" dirty="0"/>
              <a:t>Email’</a:t>
            </a:r>
            <a:r>
              <a:rPr lang="en-CA" dirty="0"/>
              <a:t>,</a:t>
            </a:r>
            <a:r>
              <a:rPr lang="en-CA" b="1" dirty="0"/>
              <a:t> ‘Fax’</a:t>
            </a:r>
            <a:r>
              <a:rPr lang="en-CA" dirty="0"/>
              <a:t>,</a:t>
            </a:r>
            <a:r>
              <a:rPr lang="en-CA" b="1" dirty="0"/>
              <a:t> ‘</a:t>
            </a:r>
            <a:r>
              <a:rPr lang="en-CA" b="1" dirty="0" err="1"/>
              <a:t>TollFree</a:t>
            </a:r>
            <a:r>
              <a:rPr lang="en-CA" b="1" dirty="0"/>
              <a:t>’</a:t>
            </a:r>
            <a:r>
              <a:rPr lang="en-CA" dirty="0"/>
              <a:t>,</a:t>
            </a:r>
            <a:r>
              <a:rPr lang="en-CA" b="1" dirty="0"/>
              <a:t> Phone</a:t>
            </a:r>
            <a:r>
              <a:rPr lang="en-CA" dirty="0"/>
              <a:t>) and made size ‘</a:t>
            </a:r>
            <a:r>
              <a:rPr lang="en-CA" b="1" dirty="0" err="1"/>
              <a:t>EmplRange</a:t>
            </a:r>
            <a:r>
              <a:rPr lang="en-CA" dirty="0"/>
              <a:t>’ an ordinal</a:t>
            </a:r>
          </a:p>
          <a:p>
            <a:r>
              <a:rPr lang="en-CA" dirty="0" err="1"/>
              <a:t>SKLEARN</a:t>
            </a:r>
            <a:r>
              <a:rPr lang="en-CA" dirty="0"/>
              <a:t>, Pandas, </a:t>
            </a:r>
            <a:r>
              <a:rPr lang="en-CA" dirty="0" err="1"/>
              <a:t>Numpy</a:t>
            </a:r>
            <a:r>
              <a:rPr lang="en-CA" dirty="0"/>
              <a:t>, Matplotlib, Seaborn, </a:t>
            </a:r>
            <a:r>
              <a:rPr lang="en-CA" dirty="0" err="1"/>
              <a:t>IMLEARN</a:t>
            </a:r>
            <a:r>
              <a:rPr lang="en-CA" dirty="0"/>
              <a:t>, Pandas-Profiling, </a:t>
            </a:r>
            <a:r>
              <a:rPr lang="en-CA" dirty="0" err="1"/>
              <a:t>PowerBI</a:t>
            </a:r>
            <a:endParaRPr lang="en-CA" dirty="0"/>
          </a:p>
          <a:p>
            <a:r>
              <a:rPr lang="en-CA" dirty="0" err="1"/>
              <a:t>KMeans</a:t>
            </a:r>
            <a:r>
              <a:rPr lang="en-CA" dirty="0"/>
              <a:t> for NAICS clustering</a:t>
            </a:r>
          </a:p>
          <a:p>
            <a:r>
              <a:rPr lang="en-CA" dirty="0"/>
              <a:t>Feature selection using </a:t>
            </a:r>
            <a:r>
              <a:rPr lang="en-CA" dirty="0" err="1"/>
              <a:t>RFECV</a:t>
            </a:r>
            <a:r>
              <a:rPr lang="en-CA" dirty="0"/>
              <a:t> and filter based predictors</a:t>
            </a:r>
          </a:p>
          <a:p>
            <a:pPr lvl="1"/>
            <a:r>
              <a:rPr lang="en-CA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RFECV</a:t>
            </a:r>
            <a:r>
              <a:rPr lang="en-CA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found 4 features – Ward, </a:t>
            </a:r>
            <a:r>
              <a:rPr lang="en-CA" sz="1800" dirty="0" err="1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EmplRange</a:t>
            </a:r>
            <a:r>
              <a:rPr lang="en-CA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X, Y but only </a:t>
            </a:r>
            <a:r>
              <a:rPr lang="en-CA" sz="18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CA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CA" sz="1800" b="1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CA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were found to be significant and over the 0.4 threshold. This is consistent with what the Naïve Bayes classifier found.</a:t>
            </a:r>
          </a:p>
          <a:p>
            <a:pPr lvl="1"/>
            <a:r>
              <a:rPr lang="en-US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Filter based predictors found no features over the 0.4 threshold!</a:t>
            </a:r>
            <a:endParaRPr lang="en-CA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EA0C09-ADBF-E47F-4756-15127D842D4F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321D2AE1-B685-45A1-8C17-19D6BB8C161E}" type="datetime4">
              <a:rPr lang="en-US" smtClean="0"/>
              <a:t>April 7, 2023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24105E-036D-0220-C740-8D4DB60420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1497D35-93D5-5047-9160-8F9C97C9D015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85129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42B68E-8818-073C-978A-BFEA63629D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Techniques - Predictive modeling / Classification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5F7ACF-F5DA-7647-8D27-5129DDC337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567" y="1472184"/>
            <a:ext cx="8523251" cy="4683083"/>
          </a:xfrm>
        </p:spPr>
        <p:txBody>
          <a:bodyPr>
            <a:normAutofit fontScale="47500" lnSpcReduction="20000"/>
          </a:bodyPr>
          <a:lstStyle/>
          <a:p>
            <a:r>
              <a:rPr lang="en-CA" sz="4400" dirty="0"/>
              <a:t>Used Decision Tree, Naïve Bayes </a:t>
            </a:r>
            <a:r>
              <a:rPr lang="en-CA" sz="4400" dirty="0" err="1"/>
              <a:t>GaussianNB</a:t>
            </a:r>
            <a:r>
              <a:rPr lang="en-CA" sz="4400" dirty="0"/>
              <a:t> and </a:t>
            </a:r>
            <a:r>
              <a:rPr lang="en-CA" sz="4400" dirty="0" err="1"/>
              <a:t>MultinomialNB</a:t>
            </a:r>
            <a:r>
              <a:rPr lang="en-CA" sz="4400" dirty="0"/>
              <a:t>. Various SMOTE techniques were used to address unbalanced training data set. 80 train/20 test split.</a:t>
            </a:r>
          </a:p>
          <a:p>
            <a:r>
              <a:rPr lang="en-CA" sz="4400" dirty="0"/>
              <a:t>Decision Tree model had the best results when set to 5 levels. </a:t>
            </a:r>
            <a:r>
              <a:rPr lang="en-CA" sz="4400" dirty="0">
                <a:cs typeface="Times New Roman" panose="02020603050405020304" pitchFamily="18" charset="0"/>
              </a:rPr>
              <a:t>A</a:t>
            </a:r>
            <a:r>
              <a:rPr lang="en-CA" sz="44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ttributes predicting ‘</a:t>
            </a:r>
            <a:r>
              <a:rPr lang="en-CA" sz="4400" b="1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Closed</a:t>
            </a:r>
            <a:r>
              <a:rPr lang="en-CA" sz="44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’ were </a:t>
            </a:r>
            <a:r>
              <a:rPr lang="en-CA" sz="4400" b="1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‘</a:t>
            </a:r>
            <a:r>
              <a:rPr lang="en-CA" sz="4400" b="1" dirty="0" err="1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NAICSDescr</a:t>
            </a:r>
            <a:r>
              <a:rPr lang="en-CA" sz="4400" b="1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’</a:t>
            </a:r>
            <a:r>
              <a:rPr lang="en-CA" sz="44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CA" sz="4400" b="1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‘Email’</a:t>
            </a:r>
            <a:r>
              <a:rPr lang="en-CA" sz="44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CA" sz="4400" b="1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‘</a:t>
            </a:r>
            <a:r>
              <a:rPr lang="en-CA" sz="4400" b="1" dirty="0" err="1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StreetName</a:t>
            </a:r>
            <a:r>
              <a:rPr lang="en-CA" sz="4400" b="1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’</a:t>
            </a:r>
            <a:r>
              <a:rPr lang="en-CA" sz="4400" b="1" dirty="0"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CA" sz="4400" dirty="0"/>
              <a:t> </a:t>
            </a:r>
          </a:p>
          <a:p>
            <a:r>
              <a:rPr lang="en-CA" sz="4400" dirty="0"/>
              <a:t>Naïve Bayes </a:t>
            </a:r>
            <a:r>
              <a:rPr lang="en-CA" sz="4400" dirty="0" err="1"/>
              <a:t>GaussianNB</a:t>
            </a:r>
            <a:r>
              <a:rPr lang="en-CA" sz="4400" dirty="0"/>
              <a:t> - </a:t>
            </a:r>
            <a:r>
              <a:rPr lang="en-CA" sz="44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Except for recall TNR and G-Mean, all the other metrics are worse than the decision tree model. Accuracy remained unchanged between the two. Attributes predicting ‘</a:t>
            </a:r>
            <a:r>
              <a:rPr lang="en-CA" sz="4400" b="1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Closed</a:t>
            </a:r>
            <a:r>
              <a:rPr lang="en-CA" sz="44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’ were ‘</a:t>
            </a:r>
            <a:r>
              <a:rPr lang="en-CA" sz="4400" b="1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X’ (Latitude)</a:t>
            </a:r>
            <a:r>
              <a:rPr lang="en-CA" sz="44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, ‘</a:t>
            </a:r>
            <a:r>
              <a:rPr lang="en-CA" sz="4400" b="1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Y’(‘Longitude’)</a:t>
            </a:r>
            <a:r>
              <a:rPr lang="en-CA" sz="44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CA" sz="4400" b="1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Age</a:t>
            </a:r>
            <a:endParaRPr lang="en-CA" sz="4400" dirty="0"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CA" sz="4400" dirty="0"/>
              <a:t>Naïve Bayes </a:t>
            </a:r>
            <a:r>
              <a:rPr lang="en-CA" sz="4400" dirty="0" err="1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MultinomialNB</a:t>
            </a:r>
            <a:r>
              <a:rPr lang="en-CA" sz="44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did not improve on the </a:t>
            </a:r>
            <a:r>
              <a:rPr lang="en-CA" sz="4400" dirty="0" err="1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GaussianNB</a:t>
            </a:r>
            <a:r>
              <a:rPr lang="en-CA" sz="44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results after addressing and replacing the negative values of ‘</a:t>
            </a:r>
            <a:r>
              <a:rPr lang="en-CA" sz="4400" b="1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X’ </a:t>
            </a:r>
            <a:r>
              <a:rPr lang="en-CA" sz="44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with positive values</a:t>
            </a:r>
            <a:endParaRPr lang="en-CA" sz="4400" dirty="0"/>
          </a:p>
          <a:p>
            <a:r>
              <a:rPr lang="en-CA" sz="44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Classifier results with </a:t>
            </a:r>
            <a:r>
              <a:rPr lang="en-CA" sz="4400" dirty="0" err="1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SMOTENC</a:t>
            </a:r>
            <a:r>
              <a:rPr lang="en-CA" sz="44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improved on the existing scores using one continuous and one categorical feature, ‘</a:t>
            </a:r>
            <a:r>
              <a:rPr lang="en-CA" sz="4400" b="1" dirty="0" err="1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EmplRange</a:t>
            </a:r>
            <a:r>
              <a:rPr lang="en-CA" sz="44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’ and ‘</a:t>
            </a:r>
            <a:r>
              <a:rPr lang="en-CA" sz="4400" b="1" dirty="0" err="1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NAICSCode</a:t>
            </a:r>
            <a:r>
              <a:rPr lang="en-CA" sz="4400" b="1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’</a:t>
            </a:r>
            <a:r>
              <a:rPr lang="en-CA" sz="44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with the target ‘</a:t>
            </a:r>
            <a:r>
              <a:rPr lang="en-CA" sz="4400" b="1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Closed</a:t>
            </a:r>
            <a:r>
              <a:rPr lang="en-CA" sz="44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’.  </a:t>
            </a:r>
            <a:r>
              <a:rPr lang="en-CA" sz="4400" dirty="0">
                <a:ea typeface="Times New Roman" panose="02020603050405020304" pitchFamily="18" charset="0"/>
                <a:cs typeface="Times New Roman" panose="02020603050405020304" pitchFamily="18" charset="0"/>
              </a:rPr>
              <a:t>Performed better as it had a balanced data set.</a:t>
            </a:r>
            <a:endParaRPr lang="en-CA" sz="4400" dirty="0"/>
          </a:p>
          <a:p>
            <a:pPr lvl="1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3DE023-A817-DC02-DE7A-A7634F8E7D2F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321D2AE1-B685-45A1-8C17-19D6BB8C161E}" type="datetime4">
              <a:rPr lang="en-US" smtClean="0"/>
              <a:t>April 7, 2023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DB7057-E76B-7A00-55DB-3F7D804564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1497D35-93D5-5047-9160-8F9C97C9D015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45292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781160-D1F1-44C1-6244-8C2B3C900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Comparing Confusion Matrix results</a:t>
            </a:r>
            <a:endParaRPr lang="en-US" dirty="0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F0C77ECA-57DB-E331-32F0-E6F23DB9380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20999379"/>
              </p:ext>
            </p:extLst>
          </p:nvPr>
        </p:nvGraphicFramePr>
        <p:xfrm>
          <a:off x="561314" y="1339912"/>
          <a:ext cx="7976102" cy="297406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51438">
                  <a:extLst>
                    <a:ext uri="{9D8B030D-6E8A-4147-A177-3AD203B41FA5}">
                      <a16:colId xmlns:a16="http://schemas.microsoft.com/office/drawing/2014/main" val="962609074"/>
                    </a:ext>
                  </a:extLst>
                </a:gridCol>
                <a:gridCol w="3331676">
                  <a:extLst>
                    <a:ext uri="{9D8B030D-6E8A-4147-A177-3AD203B41FA5}">
                      <a16:colId xmlns:a16="http://schemas.microsoft.com/office/drawing/2014/main" val="3348408489"/>
                    </a:ext>
                  </a:extLst>
                </a:gridCol>
                <a:gridCol w="3892988">
                  <a:extLst>
                    <a:ext uri="{9D8B030D-6E8A-4147-A177-3AD203B41FA5}">
                      <a16:colId xmlns:a16="http://schemas.microsoft.com/office/drawing/2014/main" val="3455091084"/>
                    </a:ext>
                  </a:extLst>
                </a:gridCol>
              </a:tblGrid>
              <a:tr h="407407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CA" sz="11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CA" sz="1100" dirty="0">
                          <a:effectLst/>
                        </a:rPr>
                        <a:t>actual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CA" sz="11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22100241"/>
                  </a:ext>
                </a:extLst>
              </a:tr>
              <a:tr h="28971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CA" sz="1100">
                          <a:effectLst/>
                        </a:rPr>
                        <a:t>predicted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CA" sz="1100" dirty="0">
                          <a:effectLst/>
                        </a:rPr>
                        <a:t>No-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CA" sz="1100">
                          <a:effectLst/>
                        </a:rPr>
                        <a:t>Yes+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88606903"/>
                  </a:ext>
                </a:extLst>
              </a:tr>
              <a:tr h="113847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CA" sz="1100">
                          <a:effectLst/>
                        </a:rPr>
                        <a:t>No-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CA" sz="1100" dirty="0">
                          <a:effectLst/>
                        </a:rPr>
                        <a:t>2752 (DT); 2768 (</a:t>
                      </a:r>
                      <a:r>
                        <a:rPr lang="en-CA" sz="1100" dirty="0" err="1">
                          <a:effectLst/>
                        </a:rPr>
                        <a:t>GNB</a:t>
                      </a:r>
                      <a:r>
                        <a:rPr lang="en-CA" sz="1100" dirty="0">
                          <a:effectLst/>
                        </a:rPr>
                        <a:t>); (</a:t>
                      </a:r>
                      <a:r>
                        <a:rPr lang="en-CA" sz="1100" dirty="0" err="1">
                          <a:effectLst/>
                        </a:rPr>
                        <a:t>MNB</a:t>
                      </a:r>
                      <a:r>
                        <a:rPr lang="en-CA" sz="1100" dirty="0">
                          <a:effectLst/>
                        </a:rPr>
                        <a:t>); 1470 (</a:t>
                      </a:r>
                      <a:r>
                        <a:rPr lang="en-CA" sz="1100" dirty="0" err="1">
                          <a:effectLst/>
                        </a:rPr>
                        <a:t>SMOTENC</a:t>
                      </a:r>
                      <a:r>
                        <a:rPr lang="en-CA" sz="1100" dirty="0">
                          <a:effectLst/>
                        </a:rPr>
                        <a:t>)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100" dirty="0">
                          <a:effectLst/>
                        </a:rPr>
                        <a:t>10 (DT); 0 (</a:t>
                      </a:r>
                      <a:r>
                        <a:rPr lang="en-CA" sz="1100" dirty="0" err="1">
                          <a:effectLst/>
                        </a:rPr>
                        <a:t>GNB</a:t>
                      </a:r>
                      <a:r>
                        <a:rPr lang="en-CA" sz="1100" dirty="0">
                          <a:effectLst/>
                        </a:rPr>
                        <a:t>) ; (</a:t>
                      </a:r>
                      <a:r>
                        <a:rPr lang="en-CA" sz="1100" dirty="0" err="1">
                          <a:effectLst/>
                        </a:rPr>
                        <a:t>MNB</a:t>
                      </a:r>
                      <a:r>
                        <a:rPr lang="en-CA" sz="1100" dirty="0">
                          <a:effectLst/>
                        </a:rPr>
                        <a:t>); </a:t>
                      </a:r>
                      <a:r>
                        <a:rPr lang="en-CA" sz="1100" b="1" dirty="0">
                          <a:effectLst/>
                        </a:rPr>
                        <a:t>1291 (</a:t>
                      </a:r>
                      <a:r>
                        <a:rPr lang="en-CA" sz="1100" b="1" dirty="0" err="1">
                          <a:effectLst/>
                        </a:rPr>
                        <a:t>SMOTENC</a:t>
                      </a:r>
                      <a:r>
                        <a:rPr lang="en-CA" sz="1100" b="1" dirty="0">
                          <a:effectLst/>
                        </a:rPr>
                        <a:t>)</a:t>
                      </a:r>
                      <a:endParaRPr lang="en-US" sz="1100" b="1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endParaRPr lang="en-US" sz="1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87680203"/>
                  </a:ext>
                </a:extLst>
              </a:tr>
              <a:tr h="1138473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CA" sz="1100">
                          <a:effectLst/>
                        </a:rPr>
                        <a:t>Yes+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100" dirty="0">
                          <a:effectLst/>
                        </a:rPr>
                        <a:t>537 (DT); 536 (</a:t>
                      </a:r>
                      <a:r>
                        <a:rPr lang="en-CA" sz="1100" dirty="0" err="1">
                          <a:effectLst/>
                        </a:rPr>
                        <a:t>GNB</a:t>
                      </a:r>
                      <a:r>
                        <a:rPr lang="en-CA" sz="1100" dirty="0">
                          <a:effectLst/>
                        </a:rPr>
                        <a:t>);  (</a:t>
                      </a:r>
                      <a:r>
                        <a:rPr lang="en-CA" sz="1100" dirty="0" err="1">
                          <a:effectLst/>
                        </a:rPr>
                        <a:t>MNB</a:t>
                      </a:r>
                      <a:r>
                        <a:rPr lang="en-CA" sz="1100" dirty="0">
                          <a:effectLst/>
                        </a:rPr>
                        <a:t>); 220 (</a:t>
                      </a:r>
                      <a:r>
                        <a:rPr lang="en-CA" sz="1100" dirty="0" err="1">
                          <a:effectLst/>
                        </a:rPr>
                        <a:t>SMOTENC</a:t>
                      </a:r>
                      <a:r>
                        <a:rPr lang="en-CA" sz="1100" dirty="0">
                          <a:effectLst/>
                        </a:rPr>
                        <a:t>)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endParaRPr lang="en-US" sz="1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100" dirty="0">
                          <a:effectLst/>
                        </a:rPr>
                        <a:t>5 (DT); 0 (</a:t>
                      </a:r>
                      <a:r>
                        <a:rPr lang="en-CA" sz="1100" dirty="0" err="1">
                          <a:effectLst/>
                        </a:rPr>
                        <a:t>GNB</a:t>
                      </a:r>
                      <a:r>
                        <a:rPr lang="en-CA" sz="1100" dirty="0">
                          <a:effectLst/>
                        </a:rPr>
                        <a:t>) ; (</a:t>
                      </a:r>
                      <a:r>
                        <a:rPr lang="en-CA" sz="1100" dirty="0" err="1">
                          <a:effectLst/>
                        </a:rPr>
                        <a:t>MNB</a:t>
                      </a:r>
                      <a:r>
                        <a:rPr lang="en-CA" sz="1100" dirty="0">
                          <a:effectLst/>
                        </a:rPr>
                        <a:t>); </a:t>
                      </a:r>
                      <a:r>
                        <a:rPr lang="en-CA" sz="1100" b="1" dirty="0">
                          <a:effectLst/>
                        </a:rPr>
                        <a:t>323 (</a:t>
                      </a:r>
                      <a:r>
                        <a:rPr lang="en-CA" sz="1100" b="1" dirty="0" err="1">
                          <a:effectLst/>
                        </a:rPr>
                        <a:t>SMOTENC</a:t>
                      </a:r>
                      <a:r>
                        <a:rPr lang="en-CA" sz="1100" b="1" dirty="0">
                          <a:effectLst/>
                        </a:rPr>
                        <a:t>)</a:t>
                      </a:r>
                      <a:endParaRPr lang="en-US" sz="1100" b="1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endParaRPr lang="en-US" sz="1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9499794"/>
                  </a:ext>
                </a:extLst>
              </a:tr>
            </a:tbl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C1EBB6-1B64-7BEA-465B-66ECD4E4346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321D2AE1-B685-45A1-8C17-19D6BB8C161E}" type="datetime4">
              <a:rPr lang="en-US" smtClean="0"/>
              <a:t>April 7, 2023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8998F1-A92F-2C7D-7961-14EB6CC67B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1497D35-93D5-5047-9160-8F9C97C9D015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68655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C48B8F-D30C-F42E-0B3D-525C92441E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Comparing Model results</a:t>
            </a:r>
            <a:endParaRPr lang="en-US" dirty="0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D99436E1-2944-044A-1D71-A018F9634AD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88518894"/>
              </p:ext>
            </p:extLst>
          </p:nvPr>
        </p:nvGraphicFramePr>
        <p:xfrm>
          <a:off x="479834" y="1249378"/>
          <a:ext cx="7868293" cy="477117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30447">
                  <a:extLst>
                    <a:ext uri="{9D8B030D-6E8A-4147-A177-3AD203B41FA5}">
                      <a16:colId xmlns:a16="http://schemas.microsoft.com/office/drawing/2014/main" val="3088682107"/>
                    </a:ext>
                  </a:extLst>
                </a:gridCol>
                <a:gridCol w="1609461">
                  <a:extLst>
                    <a:ext uri="{9D8B030D-6E8A-4147-A177-3AD203B41FA5}">
                      <a16:colId xmlns:a16="http://schemas.microsoft.com/office/drawing/2014/main" val="1501349956"/>
                    </a:ext>
                  </a:extLst>
                </a:gridCol>
                <a:gridCol w="1609462">
                  <a:extLst>
                    <a:ext uri="{9D8B030D-6E8A-4147-A177-3AD203B41FA5}">
                      <a16:colId xmlns:a16="http://schemas.microsoft.com/office/drawing/2014/main" val="2622053735"/>
                    </a:ext>
                  </a:extLst>
                </a:gridCol>
                <a:gridCol w="1609462">
                  <a:extLst>
                    <a:ext uri="{9D8B030D-6E8A-4147-A177-3AD203B41FA5}">
                      <a16:colId xmlns:a16="http://schemas.microsoft.com/office/drawing/2014/main" val="2663177815"/>
                    </a:ext>
                  </a:extLst>
                </a:gridCol>
                <a:gridCol w="1609461">
                  <a:extLst>
                    <a:ext uri="{9D8B030D-6E8A-4147-A177-3AD203B41FA5}">
                      <a16:colId xmlns:a16="http://schemas.microsoft.com/office/drawing/2014/main" val="3418232874"/>
                    </a:ext>
                  </a:extLst>
                </a:gridCol>
              </a:tblGrid>
              <a:tr h="53013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100" dirty="0">
                          <a:effectLst/>
                        </a:rPr>
                        <a:t>Model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endParaRPr lang="en-US" sz="1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CA" sz="11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Decision Tree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CA" sz="11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Naïve Bayes </a:t>
                      </a:r>
                      <a:r>
                        <a:rPr lang="en-CA" sz="1100" dirty="0" err="1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GaussianNB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CA" sz="11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Naïve Bayes </a:t>
                      </a:r>
                      <a:r>
                        <a:rPr lang="en-CA" sz="1100" dirty="0" err="1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MultinomialNB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100" dirty="0" err="1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SMOTENC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endParaRPr lang="en-US" sz="1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18675484"/>
                  </a:ext>
                </a:extLst>
              </a:tr>
              <a:tr h="53013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CA" sz="1100">
                          <a:effectLst/>
                        </a:rPr>
                        <a:t>Accuracy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CA" sz="1100" b="1" dirty="0">
                          <a:effectLst/>
                        </a:rPr>
                        <a:t>0.83</a:t>
                      </a:r>
                      <a:endParaRPr lang="en-US" sz="1100" b="1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CA" sz="11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0.81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CA" sz="11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0.56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CA" sz="11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0.54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85808775"/>
                  </a:ext>
                </a:extLst>
              </a:tr>
              <a:tr h="53013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CA" sz="1100">
                          <a:effectLst/>
                        </a:rPr>
                        <a:t>Precision P+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100" b="1" dirty="0">
                          <a:effectLst/>
                        </a:rPr>
                        <a:t>0.33</a:t>
                      </a:r>
                      <a:endParaRPr lang="en-US" sz="1100" b="1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endParaRPr lang="en-US" sz="1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CA" sz="11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0.24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CA" sz="11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0.18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CA" sz="11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0.20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95754582"/>
                  </a:ext>
                </a:extLst>
              </a:tr>
              <a:tr h="53013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CA" sz="1100">
                          <a:effectLst/>
                        </a:rPr>
                        <a:t>Precision P-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CA" sz="1100" dirty="0">
                          <a:effectLst/>
                        </a:rPr>
                        <a:t>0.84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CA" sz="11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0.84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CA" sz="11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0.84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CA" sz="1100" b="1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0.87</a:t>
                      </a:r>
                      <a:endParaRPr lang="en-US" sz="1100" b="1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92574212"/>
                  </a:ext>
                </a:extLst>
              </a:tr>
              <a:tr h="53013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CA" sz="1100">
                          <a:effectLst/>
                        </a:rPr>
                        <a:t>Recall TPR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CA" sz="1100" dirty="0">
                          <a:effectLst/>
                        </a:rPr>
                        <a:t>0.01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CA" sz="11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0.08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CA" sz="11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0.45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CA" sz="1100" b="1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0.59</a:t>
                      </a:r>
                      <a:endParaRPr lang="en-US" sz="1100" b="1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33181229"/>
                  </a:ext>
                </a:extLst>
              </a:tr>
              <a:tr h="53013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CA" sz="1100">
                          <a:effectLst/>
                        </a:rPr>
                        <a:t>Recall TNR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CA" sz="1100" b="1" dirty="0">
                          <a:effectLst/>
                        </a:rPr>
                        <a:t>1.00</a:t>
                      </a:r>
                      <a:endParaRPr lang="en-US" sz="1100" b="1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CA" sz="11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0.95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CA" sz="11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0.59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CA" sz="11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0.53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25545352"/>
                  </a:ext>
                </a:extLst>
              </a:tr>
              <a:tr h="53013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CA" sz="1100">
                          <a:effectLst/>
                        </a:rPr>
                        <a:t>F+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CA" sz="1100" dirty="0">
                          <a:effectLst/>
                        </a:rPr>
                        <a:t>0.02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CA" sz="11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0.12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CA" sz="11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0.25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CA" sz="1100" b="1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0.30</a:t>
                      </a:r>
                      <a:endParaRPr lang="en-US" sz="1100" b="1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00555277"/>
                  </a:ext>
                </a:extLst>
              </a:tr>
              <a:tr h="53013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CA" sz="1100">
                          <a:effectLst/>
                        </a:rPr>
                        <a:t>F-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CA" sz="1100" b="1" dirty="0">
                          <a:effectLst/>
                        </a:rPr>
                        <a:t>0.91</a:t>
                      </a:r>
                      <a:endParaRPr lang="en-US" sz="1100" b="1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CA" sz="11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0.89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CA" sz="11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0.69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CA" sz="11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0.66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40394230"/>
                  </a:ext>
                </a:extLst>
              </a:tr>
              <a:tr h="53013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CA" sz="1100">
                          <a:effectLst/>
                        </a:rPr>
                        <a:t>G-Mean</a:t>
                      </a:r>
                      <a:endParaRPr lang="en-US" sz="11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CA" sz="1100" dirty="0">
                          <a:effectLst/>
                        </a:rPr>
                        <a:t>0.1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CA" sz="11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0.28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CA" sz="11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0.52</a:t>
                      </a:r>
                      <a:endParaRPr lang="en-US" sz="11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CA" sz="1100" b="1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0.56</a:t>
                      </a:r>
                      <a:endParaRPr lang="en-US" sz="1100" b="1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33154012"/>
                  </a:ext>
                </a:extLst>
              </a:tr>
            </a:tbl>
          </a:graphicData>
        </a:graphic>
      </p:graphicFrame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2ACB76-7730-B081-BC7E-9A9C58C5C8FA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321D2AE1-B685-45A1-8C17-19D6BB8C161E}" type="datetime4">
              <a:rPr lang="en-US" smtClean="0"/>
              <a:t>April 7, 2023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40CE2C-8CE9-4DB1-474F-A3B6F316C2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1497D35-93D5-5047-9160-8F9C97C9D015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15393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535FB-AAAC-5874-7A7F-1F8D63289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Conclusions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1A1427-E1A1-EEBA-A2DE-53730D8267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CA" sz="1900" dirty="0"/>
              <a:t>Industries that fared the worst between 2019 and 2021 were </a:t>
            </a:r>
            <a:r>
              <a:rPr lang="en-CA" sz="1900" b="1" dirty="0"/>
              <a:t>Wholesale Trade</a:t>
            </a:r>
            <a:r>
              <a:rPr lang="en-CA" sz="1900" dirty="0"/>
              <a:t>, </a:t>
            </a:r>
            <a:r>
              <a:rPr lang="en-CA" sz="1900" b="1" dirty="0"/>
              <a:t>Manufacturing</a:t>
            </a:r>
            <a:r>
              <a:rPr lang="en-CA" sz="1900" dirty="0"/>
              <a:t> and </a:t>
            </a:r>
            <a:r>
              <a:rPr lang="en-CA" sz="1900" b="1" dirty="0"/>
              <a:t>Professional, Scientific and Technical Services</a:t>
            </a:r>
            <a:r>
              <a:rPr lang="en-CA" sz="1900" dirty="0"/>
              <a:t>.  </a:t>
            </a:r>
            <a:r>
              <a:rPr lang="en-CA" sz="1900" b="1" dirty="0"/>
              <a:t>Retail Trade </a:t>
            </a:r>
            <a:r>
              <a:rPr lang="en-CA" sz="1900" dirty="0"/>
              <a:t>was third if we looked a sheer number of business closures rather than percentage drop. Industries which survived best were </a:t>
            </a:r>
            <a:r>
              <a:rPr lang="en-CA" sz="1900" b="1" dirty="0"/>
              <a:t>Primary Industry</a:t>
            </a:r>
            <a:r>
              <a:rPr lang="en-CA" sz="1900" dirty="0"/>
              <a:t>, </a:t>
            </a:r>
            <a:r>
              <a:rPr lang="en-CA" sz="1900" b="1" dirty="0"/>
              <a:t>Utilities </a:t>
            </a:r>
            <a:r>
              <a:rPr lang="en-CA" sz="1900" dirty="0"/>
              <a:t>and </a:t>
            </a:r>
            <a:r>
              <a:rPr lang="en-CA" sz="1900" b="1" dirty="0"/>
              <a:t>Health Care and Social Assistance</a:t>
            </a:r>
            <a:r>
              <a:rPr lang="en-CA" sz="1900" dirty="0"/>
              <a:t>. </a:t>
            </a:r>
          </a:p>
          <a:p>
            <a:r>
              <a:rPr lang="en-CA" sz="19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Businesses sizes that fared the worst were </a:t>
            </a:r>
            <a:r>
              <a:rPr lang="en-CA" sz="1900" b="1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1-4, 10-19 </a:t>
            </a:r>
            <a:r>
              <a:rPr lang="en-CA" sz="19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CA" sz="1900" b="1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5-9</a:t>
            </a:r>
            <a:r>
              <a:rPr lang="en-CA" sz="19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. Though if we look at sheer number of closures then</a:t>
            </a:r>
            <a:r>
              <a:rPr lang="en-CA" sz="1900" b="1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10-19 </a:t>
            </a:r>
            <a:r>
              <a:rPr lang="en-CA" sz="19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comes in third place instead. </a:t>
            </a:r>
            <a:r>
              <a:rPr lang="en-CA" sz="1900" dirty="0"/>
              <a:t>Businesses that </a:t>
            </a:r>
            <a:r>
              <a:rPr lang="en-CA" sz="19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survived best</a:t>
            </a:r>
            <a:r>
              <a:rPr lang="en-CA" sz="1900" b="1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CA" sz="19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were </a:t>
            </a:r>
            <a:r>
              <a:rPr lang="en-CA" sz="1900" b="1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1000+ employees</a:t>
            </a:r>
            <a:r>
              <a:rPr lang="en-CA" sz="19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CA" sz="1900" b="1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300-499 </a:t>
            </a:r>
            <a:r>
              <a:rPr lang="en-CA" sz="19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en-CA" sz="1900" b="1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500-999</a:t>
            </a:r>
            <a:r>
              <a:rPr lang="en-CA" sz="19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CA" sz="1900" dirty="0">
                <a:cs typeface="Times New Roman" panose="02020603050405020304" pitchFamily="18" charset="0"/>
              </a:rPr>
              <a:t>Age of business was related to survival. From </a:t>
            </a:r>
            <a:r>
              <a:rPr lang="en-CA" sz="19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worst to best, in order, were </a:t>
            </a:r>
            <a:r>
              <a:rPr lang="en-CA" sz="1900" b="1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4 years old (-1681)</a:t>
            </a:r>
            <a:r>
              <a:rPr lang="en-CA" sz="19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CA" sz="1900" b="1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2 years old (-378)</a:t>
            </a:r>
            <a:r>
              <a:rPr lang="en-CA" sz="19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CA" sz="1900" b="1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1 years old (-347) </a:t>
            </a:r>
            <a:r>
              <a:rPr lang="en-CA" sz="19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CA" sz="1900" b="1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3 years old (-308)</a:t>
            </a:r>
            <a:r>
              <a:rPr lang="en-CA" sz="19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CA" sz="19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CA" sz="1900" dirty="0">
                <a:cs typeface="Times New Roman" panose="02020603050405020304" pitchFamily="18" charset="0"/>
              </a:rPr>
              <a:t>Older businesses that were listed in the Directory the longest were most likely to close. </a:t>
            </a:r>
          </a:p>
          <a:p>
            <a:r>
              <a:rPr lang="en-CA" sz="1900" dirty="0">
                <a:cs typeface="Times New Roman" panose="02020603050405020304" pitchFamily="18" charset="0"/>
              </a:rPr>
              <a:t>Models were better at predicting businesses that survived rather than failed, even after SMOTE overfitting techniques were applied. </a:t>
            </a:r>
            <a:r>
              <a:rPr lang="en-CA" sz="1900" dirty="0" err="1">
                <a:cs typeface="Times New Roman" panose="02020603050405020304" pitchFamily="18" charset="0"/>
              </a:rPr>
              <a:t>SMOTENC</a:t>
            </a:r>
            <a:r>
              <a:rPr lang="en-CA" sz="1900" dirty="0">
                <a:cs typeface="Times New Roman" panose="02020603050405020304" pitchFamily="18" charset="0"/>
              </a:rPr>
              <a:t> had the best overall results as it used a balanced data set.  Decision Tree was faster and performed better than Naïve Bayes.</a:t>
            </a:r>
            <a:endParaRPr lang="en-CA" sz="1900" dirty="0"/>
          </a:p>
          <a:p>
            <a:endParaRPr lang="en-US" sz="19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B5A391-9625-D21A-8564-18A4A5BD184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321D2AE1-B685-45A1-8C17-19D6BB8C161E}" type="datetime4">
              <a:rPr lang="en-US" smtClean="0"/>
              <a:t>April 7, 2023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8C61DB-DD34-2498-799A-A7CFDAFAD3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1497D35-93D5-5047-9160-8F9C97C9D015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38548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4D2F59-192A-C0C9-6E61-589364F5C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Limitations and future suggestion for improvement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BFDE5C-5793-6BE5-6A00-290B0B80EC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sz="32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There was not enough attributes to accurately predict and describe why businesses closed.  </a:t>
            </a:r>
          </a:p>
          <a:p>
            <a:r>
              <a:rPr lang="en-CA" sz="32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To improve results in future, I would look to add more demographic data like average household income of people living in each area, unemployment rate, proximity to shopping areas and others to improve the prediction models</a:t>
            </a:r>
            <a:endParaRPr lang="en-US" sz="32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607BCD-067A-BE78-F2C8-2523E8FCFC97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321D2AE1-B685-45A1-8C17-19D6BB8C161E}" type="datetime4">
              <a:rPr lang="en-US" smtClean="0"/>
              <a:t>April 7, 2023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BFD36E-8647-BFE1-DF4B-724F9BA489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1497D35-93D5-5047-9160-8F9C97C9D015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43541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3525D4-8CF3-4F24-A663-C6F616FDCFBD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966D932-33FE-417A-85F6-23BCBAA4A674}" type="datetime4">
              <a:rPr lang="en-US" smtClean="0"/>
              <a:t>April 7, 2023</a:t>
            </a:fld>
            <a:r>
              <a:rPr lang="en-CA"/>
              <a:t>     |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04D497-82C8-4222-9F05-E713B14FEF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9E0D846-2D6A-8643-B2BF-83884A821236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38" name="Picture Placeholder 37">
            <a:extLst>
              <a:ext uri="{FF2B5EF4-FFF2-40B4-BE49-F238E27FC236}">
                <a16:creationId xmlns:a16="http://schemas.microsoft.com/office/drawing/2014/main" id="{8E58A561-2BB1-DF3C-B9A6-9BF949CC2FE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713" b="-5713"/>
          <a:stretch/>
        </p:blipFill>
        <p:spPr/>
      </p:pic>
    </p:spTree>
    <p:extLst>
      <p:ext uri="{BB962C8B-B14F-4D97-AF65-F5344CB8AC3E}">
        <p14:creationId xmlns:p14="http://schemas.microsoft.com/office/powerpoint/2010/main" val="2026625245"/>
      </p:ext>
    </p:extLst>
  </p:cSld>
  <p:clrMapOvr>
    <a:masterClrMapping/>
  </p:clrMapOvr>
</p:sld>
</file>

<file path=ppt/theme/theme1.xml><?xml version="1.0" encoding="utf-8"?>
<a:theme xmlns:a="http://schemas.openxmlformats.org/drawingml/2006/main" name="RyersonUniversity_MasterTemplate v1">
  <a:themeElements>
    <a:clrScheme name="Ryerson University">
      <a:dk1>
        <a:srgbClr val="000000"/>
      </a:dk1>
      <a:lt1>
        <a:srgbClr val="FFFFFF"/>
      </a:lt1>
      <a:dk2>
        <a:srgbClr val="004C9B"/>
      </a:dk2>
      <a:lt2>
        <a:srgbClr val="FFDC00"/>
      </a:lt2>
      <a:accent1>
        <a:srgbClr val="011E5E"/>
      </a:accent1>
      <a:accent2>
        <a:srgbClr val="1297EB"/>
      </a:accent2>
      <a:accent3>
        <a:srgbClr val="4CB4F1"/>
      </a:accent3>
      <a:accent4>
        <a:srgbClr val="FD9208"/>
      </a:accent4>
      <a:accent5>
        <a:srgbClr val="FEBC0D"/>
      </a:accent5>
      <a:accent6>
        <a:srgbClr val="FFEE0A"/>
      </a:accent6>
      <a:hlink>
        <a:srgbClr val="878787"/>
      </a:hlink>
      <a:folHlink>
        <a:srgbClr val="D0D0D0"/>
      </a:folHlink>
    </a:clrScheme>
    <a:fontScheme name="Arial-Times New Roman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Times New Roman" panose="02020603050405020304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U Powerpoint Template STANDARD-2" id="{E4CFBEC6-3E8E-5945-8736-99F9812C87AC}" vid="{CE6ADFF2-644B-6C4B-B06A-D6790228603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RU Powerpoint Template STANDARD-Brand2.0</Template>
  <TotalTime>0</TotalTime>
  <Words>1326</Words>
  <Application>Microsoft Office PowerPoint</Application>
  <PresentationFormat>On-screen Show (4:3)</PresentationFormat>
  <Paragraphs>152</Paragraphs>
  <Slides>16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Courier New</vt:lpstr>
      <vt:lpstr>Times New Roman</vt:lpstr>
      <vt:lpstr>RyersonUniversity_MasterTemplate v1</vt:lpstr>
      <vt:lpstr>The Effect of Covid in the Early Stages on Mississauga Businesses</vt:lpstr>
      <vt:lpstr>Research Questions &amp; Github information</vt:lpstr>
      <vt:lpstr>Techniques, Tools and Libraries</vt:lpstr>
      <vt:lpstr>Techniques - Predictive modeling / Classification </vt:lpstr>
      <vt:lpstr>Comparing Confusion Matrix results</vt:lpstr>
      <vt:lpstr>Comparing Model results</vt:lpstr>
      <vt:lpstr>Conclusions</vt:lpstr>
      <vt:lpstr>Limitations and future suggestion for improvement</vt:lpstr>
      <vt:lpstr>PowerPoint Presentation</vt:lpstr>
      <vt:lpstr>PowerPoint Presentation</vt:lpstr>
      <vt:lpstr>Business Closures by Age  (number of years listed in the Directory)</vt:lpstr>
      <vt:lpstr>PowerPoint Presentation</vt:lpstr>
      <vt:lpstr>PowerPoint Presentation</vt:lpstr>
      <vt:lpstr>PowerPoint Presentation</vt:lpstr>
      <vt:lpstr>BONUS! 2022 Data was released March 30, 2023</vt:lpstr>
      <vt:lpstr>Thank you for an amazing certificate experience!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2017-11-20T16:23:43Z</dcterms:created>
  <dcterms:modified xsi:type="dcterms:W3CDTF">2023-04-07T22:22:48Z</dcterms:modified>
</cp:coreProperties>
</file>